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89"/>
  </p:notesMasterIdLst>
  <p:sldIdLst>
    <p:sldId id="1980" r:id="rId3"/>
    <p:sldId id="956" r:id="rId4"/>
    <p:sldId id="257" r:id="rId5"/>
    <p:sldId id="258" r:id="rId6"/>
    <p:sldId id="1095" r:id="rId7"/>
    <p:sldId id="1096" r:id="rId8"/>
    <p:sldId id="1097" r:id="rId9"/>
    <p:sldId id="1098" r:id="rId10"/>
    <p:sldId id="1099" r:id="rId11"/>
    <p:sldId id="1100" r:id="rId12"/>
    <p:sldId id="1101" r:id="rId13"/>
    <p:sldId id="1102" r:id="rId14"/>
    <p:sldId id="1103" r:id="rId15"/>
    <p:sldId id="1104" r:id="rId16"/>
    <p:sldId id="1105" r:id="rId17"/>
    <p:sldId id="1106" r:id="rId18"/>
    <p:sldId id="1107" r:id="rId19"/>
    <p:sldId id="1108" r:id="rId20"/>
    <p:sldId id="1109" r:id="rId21"/>
    <p:sldId id="1110" r:id="rId22"/>
    <p:sldId id="1111" r:id="rId23"/>
    <p:sldId id="1112" r:id="rId24"/>
    <p:sldId id="1113" r:id="rId25"/>
    <p:sldId id="1114" r:id="rId26"/>
    <p:sldId id="1115" r:id="rId27"/>
    <p:sldId id="1116" r:id="rId28"/>
    <p:sldId id="1117" r:id="rId29"/>
    <p:sldId id="1118" r:id="rId30"/>
    <p:sldId id="1119" r:id="rId31"/>
    <p:sldId id="1129" r:id="rId32"/>
    <p:sldId id="1120" r:id="rId33"/>
    <p:sldId id="1121" r:id="rId34"/>
    <p:sldId id="1122" r:id="rId35"/>
    <p:sldId id="1123" r:id="rId36"/>
    <p:sldId id="1124" r:id="rId37"/>
    <p:sldId id="1125" r:id="rId38"/>
    <p:sldId id="1126" r:id="rId39"/>
    <p:sldId id="1127" r:id="rId40"/>
    <p:sldId id="1128" r:id="rId41"/>
    <p:sldId id="1140" r:id="rId42"/>
    <p:sldId id="1141" r:id="rId43"/>
    <p:sldId id="1151" r:id="rId44"/>
    <p:sldId id="1149" r:id="rId45"/>
    <p:sldId id="1152" r:id="rId46"/>
    <p:sldId id="1153" r:id="rId47"/>
    <p:sldId id="1154" r:id="rId48"/>
    <p:sldId id="1155" r:id="rId49"/>
    <p:sldId id="1156" r:id="rId50"/>
    <p:sldId id="1158" r:id="rId51"/>
    <p:sldId id="260" r:id="rId52"/>
    <p:sldId id="304" r:id="rId53"/>
    <p:sldId id="305" r:id="rId54"/>
    <p:sldId id="306" r:id="rId55"/>
    <p:sldId id="382" r:id="rId56"/>
    <p:sldId id="307" r:id="rId57"/>
    <p:sldId id="383" r:id="rId58"/>
    <p:sldId id="1159" r:id="rId59"/>
    <p:sldId id="991" r:id="rId60"/>
    <p:sldId id="992" r:id="rId61"/>
    <p:sldId id="993" r:id="rId62"/>
    <p:sldId id="962" r:id="rId63"/>
    <p:sldId id="1161" r:id="rId64"/>
    <p:sldId id="2002" r:id="rId65"/>
    <p:sldId id="1163" r:id="rId66"/>
    <p:sldId id="1164" r:id="rId67"/>
    <p:sldId id="1998" r:id="rId68"/>
    <p:sldId id="704" r:id="rId69"/>
    <p:sldId id="709" r:id="rId70"/>
    <p:sldId id="741" r:id="rId71"/>
    <p:sldId id="769" r:id="rId72"/>
    <p:sldId id="2004" r:id="rId73"/>
    <p:sldId id="1805" r:id="rId74"/>
    <p:sldId id="1783" r:id="rId75"/>
    <p:sldId id="1811" r:id="rId76"/>
    <p:sldId id="1778" r:id="rId77"/>
    <p:sldId id="2005" r:id="rId78"/>
    <p:sldId id="1912" r:id="rId79"/>
    <p:sldId id="1953" r:id="rId80"/>
    <p:sldId id="1952" r:id="rId81"/>
    <p:sldId id="1782" r:id="rId82"/>
    <p:sldId id="2006" r:id="rId83"/>
    <p:sldId id="1270" r:id="rId84"/>
    <p:sldId id="1271" r:id="rId85"/>
    <p:sldId id="457" r:id="rId86"/>
    <p:sldId id="2000" r:id="rId87"/>
    <p:sldId id="26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 err="1">
                <a:effectLst/>
              </a:rPr>
              <a:t>ImageNet</a:t>
            </a:r>
            <a:r>
              <a:rPr lang="en-US" sz="1800" dirty="0">
                <a:effectLst/>
              </a:rPr>
              <a:t> Image Classification Top5 Error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2012 AlexNet</c:v>
                </c:pt>
                <c:pt idx="1">
                  <c:v>2013 ZFNet</c:v>
                </c:pt>
                <c:pt idx="2">
                  <c:v>2014 VGGNet</c:v>
                </c:pt>
                <c:pt idx="3">
                  <c:v>2014 GoogLeNet</c:v>
                </c:pt>
                <c:pt idx="4">
                  <c:v>2015 ResNet</c:v>
                </c:pt>
                <c:pt idx="5">
                  <c:v>2016 ResNet-GoogleNet-v4</c:v>
                </c:pt>
                <c:pt idx="6">
                  <c:v>2017 SENet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16.399999999999999</c:v>
                </c:pt>
                <c:pt idx="1">
                  <c:v>11.7</c:v>
                </c:pt>
                <c:pt idx="2">
                  <c:v>7.3</c:v>
                </c:pt>
                <c:pt idx="3">
                  <c:v>6.7</c:v>
                </c:pt>
                <c:pt idx="4">
                  <c:v>3.57</c:v>
                </c:pt>
                <c:pt idx="5">
                  <c:v>3.06</c:v>
                </c:pt>
                <c:pt idx="6">
                  <c:v>2.2509999999999999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219-BEB1-363186389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30"/>
        <c:axId val="266273152"/>
        <c:axId val="266274688"/>
      </c:barChart>
      <c:catAx>
        <c:axId val="2662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66274688"/>
        <c:crosses val="autoZero"/>
        <c:auto val="1"/>
        <c:lblAlgn val="ctr"/>
        <c:lblOffset val="100"/>
        <c:noMultiLvlLbl val="0"/>
      </c:catAx>
      <c:valAx>
        <c:axId val="2662746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62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 err="1">
                <a:effectLst/>
              </a:rPr>
              <a:t>ImageNet</a:t>
            </a:r>
            <a:r>
              <a:rPr lang="en-US" sz="1800" dirty="0">
                <a:effectLst/>
              </a:rPr>
              <a:t> Image Classification Top5 Error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2012 AlexNet</c:v>
                </c:pt>
                <c:pt idx="1">
                  <c:v>2013 ZFNet</c:v>
                </c:pt>
                <c:pt idx="2">
                  <c:v>2014 VGGNet</c:v>
                </c:pt>
                <c:pt idx="3">
                  <c:v>2014 GoogLeNet</c:v>
                </c:pt>
                <c:pt idx="4">
                  <c:v>2015 ResNet</c:v>
                </c:pt>
                <c:pt idx="5">
                  <c:v>2016 ResNet-GoogleNet-v4</c:v>
                </c:pt>
                <c:pt idx="6">
                  <c:v>2017 SENet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16.399999999999999</c:v>
                </c:pt>
                <c:pt idx="1">
                  <c:v>11.7</c:v>
                </c:pt>
                <c:pt idx="2">
                  <c:v>7.3</c:v>
                </c:pt>
                <c:pt idx="3">
                  <c:v>6.7</c:v>
                </c:pt>
                <c:pt idx="4">
                  <c:v>3.57</c:v>
                </c:pt>
                <c:pt idx="5">
                  <c:v>3.06</c:v>
                </c:pt>
                <c:pt idx="6">
                  <c:v>2.2509999999999999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2E-4376-B7E5-BD352FAB9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30"/>
        <c:axId val="266300032"/>
        <c:axId val="266318208"/>
      </c:barChart>
      <c:catAx>
        <c:axId val="266300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66318208"/>
        <c:crosses val="autoZero"/>
        <c:auto val="1"/>
        <c:lblAlgn val="ctr"/>
        <c:lblOffset val="100"/>
        <c:noMultiLvlLbl val="0"/>
      </c:catAx>
      <c:valAx>
        <c:axId val="26631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63000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EE434-8CC4-4EDE-BC26-2D1ABB3B0F46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C1A6-890E-4222-B801-A5F2812446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1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ED07A934-835F-4860-BF05-E44DE9683185}" type="slidenum">
              <a:rPr lang="en-US" sz="1300" b="0" smtClean="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defRPr/>
              </a:pPr>
              <a:t>2</a:t>
            </a:fld>
            <a:endParaRPr lang="en-US" sz="1300" b="0">
              <a:solidFill>
                <a:schemeClr val="bg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57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57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4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zero-centered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layers of processing would be receiving data that is not zero-centered.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data coming into a neuron is always positive then the gradient on the weights will be either all be positive, or all negative (depending on the gradient of the whole expression).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introduce undesirable zig-zagging dynamics in the gradient weight updates.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once these gradients are added up across a data  batch the final weight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can have variable signs, somewhat mitigating this issue.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ReLU</a:t>
            </a:r>
            <a:r>
              <a:rPr lang="en-US" sz="1200" dirty="0"/>
              <a:t> units can “die”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large gradient flowing through a </a:t>
            </a:r>
            <a:r>
              <a:rPr lang="en-US" sz="1200" dirty="0" err="1"/>
              <a:t>ReLU</a:t>
            </a:r>
            <a:r>
              <a:rPr lang="en-US" sz="1200" dirty="0"/>
              <a:t> could cause weights to update in such a way that the neuron will never activate on any </a:t>
            </a:r>
            <a:r>
              <a:rPr lang="en-US" sz="1200" dirty="0" err="1"/>
              <a:t>datapoint</a:t>
            </a:r>
            <a:r>
              <a:rPr lang="en-US" sz="1200" dirty="0"/>
              <a:t> again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gradient flowing through the unit will forever be zero from that point 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With a proper setting of the learning rate this is less frequently an issue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8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31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7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1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75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0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FF3C-7111-4713-B058-2B84BB39604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cited</a:t>
            </a:r>
            <a:r>
              <a:rPr lang="en-US" baseline="0" dirty="0"/>
              <a:t> paper in NIPS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FF3C-7111-4713-B058-2B84BB396046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8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cited</a:t>
            </a:r>
            <a:r>
              <a:rPr lang="en-US" baseline="0" dirty="0"/>
              <a:t> paper in NIPS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FF3C-7111-4713-B058-2B84BB39604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4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740504-25D1-431B-9D8F-347F888B34B1}" type="slidenum">
              <a:rPr lang="en-IN"/>
              <a:pPr/>
              <a:t>84</a:t>
            </a:fld>
            <a:endParaRPr lang="en-IN"/>
          </a:p>
        </p:txBody>
      </p:sp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6EECB7-1C2B-46B9-AD00-AE4DA96861A8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5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57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7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3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01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5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8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82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20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CC8A5-2FC1-42DC-ABA1-C747E7EB7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8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9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1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743D31C-1397-40C6-AB05-9BC66808684B}" type="datetimeFigureOut">
              <a:rPr lang="en-US" smtClean="0">
                <a:solidFill>
                  <a:srgbClr val="696464"/>
                </a:solidFill>
              </a:rPr>
              <a:pPr/>
              <a:t>7/12/2024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1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rofile.iiita.ac.in/srdubey/" TargetMode="External"/><Relationship Id="rId4" Type="http://schemas.openxmlformats.org/officeDocument/2006/relationships/hyperlink" Target="mailto:srdubey@iiita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achinethink.net/blog/convolutional-neural-networks-on-the-iphone-with-vggne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achinethink.net/blog/convolutional-neural-networks-on-the-iphone-with-vggne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ctivation_funct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toronto.edu/~hinton/absps/JMLRdropout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v3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6.pdf" TargetMode="Externa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-net.org/challenges/LSVRC/" TargetMode="Externa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-net.org/challenges/LSVRC/" TargetMode="Externa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834854849655070162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https://arxiv.org/pdf/1311.2524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1.0056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120" y="1683298"/>
            <a:ext cx="10329736" cy="2119328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US" sz="6000" b="1" cap="none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Convolutional Neural Network </a:t>
            </a:r>
            <a:endParaRPr lang="en-US" sz="5400" b="1" cap="none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Placement Cell - IIITA">
            <a:extLst>
              <a:ext uri="{FF2B5EF4-FFF2-40B4-BE49-F238E27FC236}">
                <a16:creationId xmlns:a16="http://schemas.microsoft.com/office/drawing/2014/main" id="{F340DB30-228C-4D92-8716-E4A5EDAD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8" y="802930"/>
            <a:ext cx="1375184" cy="1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926F3-CE6D-470E-9980-17B38B344A9C}"/>
              </a:ext>
            </a:extLst>
          </p:cNvPr>
          <p:cNvSpPr txBox="1"/>
          <p:nvPr/>
        </p:nvSpPr>
        <p:spPr>
          <a:xfrm>
            <a:off x="0" y="145808"/>
            <a:ext cx="12191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Indian Institute of Information Technology, Allahabad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0CAC84-E999-4033-9575-71299414C59F}"/>
              </a:ext>
            </a:extLst>
          </p:cNvPr>
          <p:cNvSpPr txBox="1">
            <a:spLocks/>
          </p:cNvSpPr>
          <p:nvPr/>
        </p:nvSpPr>
        <p:spPr>
          <a:xfrm>
            <a:off x="824827" y="4270497"/>
            <a:ext cx="8229600" cy="255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By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Dr. Shiv Ram Dubey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Assistant Professor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Computer Vision And Biometrics Lab (CVBL)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Department Of Information Technology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Indian Institute Of Information Technology, Allahabad</a:t>
            </a: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4"/>
              </a:rPr>
              <a:t>srdubey@iiita.ac.in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    Web: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5"/>
              </a:rPr>
              <a:t>https://profile.iiita.ac.in/srdubey/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026" name="Picture 2" descr="Computer Vision and Biometrics Lab">
            <a:extLst>
              <a:ext uri="{FF2B5EF4-FFF2-40B4-BE49-F238E27FC236}">
                <a16:creationId xmlns:a16="http://schemas.microsoft.com/office/drawing/2014/main" id="{9F7909BD-E234-408E-94E0-4CF713BD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29" y="894304"/>
            <a:ext cx="1602573" cy="1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1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6604000" cy="1676400"/>
          </a:xfrm>
        </p:spPr>
        <p:txBody>
          <a:bodyPr>
            <a:noAutofit/>
          </a:bodyPr>
          <a:lstStyle/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Problems: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dirty="0">
                <a:latin typeface="+mj-lt"/>
              </a:rPr>
              <a:t>     </a:t>
            </a:r>
            <a:r>
              <a:rPr lang="en-US" b="1" dirty="0">
                <a:latin typeface="+mj-lt"/>
              </a:rPr>
              <a:t>High dimensionality</a:t>
            </a: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b="1" dirty="0">
                <a:latin typeface="+mj-lt"/>
              </a:rPr>
              <a:t>     Local relationship</a:t>
            </a:r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352800" y="2590801"/>
            <a:ext cx="2438400" cy="190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0" y="4572000"/>
            <a:ext cx="6705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Solution: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+mj-lt"/>
              </a:rPr>
              <a:t>   Convolutional Neural Network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886C6-222C-4202-B582-A59C2A3A707A}"/>
              </a:ext>
            </a:extLst>
          </p:cNvPr>
          <p:cNvSpPr txBox="1">
            <a:spLocks/>
          </p:cNvSpPr>
          <p:nvPr/>
        </p:nvSpPr>
        <p:spPr bwMode="auto">
          <a:xfrm>
            <a:off x="3352800" y="1447800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2700" dirty="0">
                <a:solidFill>
                  <a:srgbClr val="7030A0"/>
                </a:solidFill>
                <a:latin typeface="+mj-lt"/>
              </a:rPr>
              <a:t>Stretch pixels in single column vector</a:t>
            </a:r>
          </a:p>
        </p:txBody>
      </p:sp>
    </p:spTree>
    <p:extLst>
      <p:ext uri="{BB962C8B-B14F-4D97-AF65-F5344CB8AC3E}">
        <p14:creationId xmlns:p14="http://schemas.microsoft.com/office/powerpoint/2010/main" val="399884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</a:p>
          <a:p>
            <a:pPr marL="0" indent="0">
              <a:buNone/>
            </a:pPr>
            <a:r>
              <a:rPr lang="en-US" dirty="0"/>
              <a:t>	CNN,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ConvNet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	DCN</a:t>
            </a:r>
          </a:p>
          <a:p>
            <a:endParaRPr lang="en-US" altLang="en-US" dirty="0"/>
          </a:p>
          <a:p>
            <a:r>
              <a:rPr lang="en-US" altLang="en-US" dirty="0"/>
              <a:t>CNN = a multi-layer neural network with</a:t>
            </a:r>
            <a:endParaRPr lang="en-US" dirty="0"/>
          </a:p>
          <a:p>
            <a:pPr marL="400050" lvl="2" indent="0">
              <a:buNone/>
            </a:pPr>
            <a:r>
              <a:rPr lang="en-US" sz="2800" dirty="0"/>
              <a:t>1. Local connectivity</a:t>
            </a:r>
          </a:p>
          <a:p>
            <a:pPr marL="400050" lvl="2" indent="0">
              <a:buNone/>
            </a:pPr>
            <a:r>
              <a:rPr lang="en-US" sz="2800" dirty="0"/>
              <a:t>2. Weight sharing</a:t>
            </a:r>
          </a:p>
          <a:p>
            <a:pPr marL="742950" lvl="2" indent="-342900"/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31" y="-62123"/>
            <a:ext cx="10058400" cy="1609344"/>
          </a:xfrm>
        </p:spPr>
        <p:txBody>
          <a:bodyPr/>
          <a:lstStyle/>
          <a:p>
            <a:r>
              <a:rPr lang="en-US" dirty="0"/>
              <a:t>CNN: 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43400"/>
            <a:ext cx="10972800" cy="21070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Global connectivity:   ?</a:t>
            </a:r>
          </a:p>
          <a:p>
            <a:pPr lvl="1"/>
            <a:r>
              <a:rPr lang="en-US" dirty="0"/>
              <a:t>Local connectivity:   ?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sp>
        <p:nvSpPr>
          <p:cNvPr id="6" name="Oval 5"/>
          <p:cNvSpPr/>
          <p:nvPr/>
        </p:nvSpPr>
        <p:spPr>
          <a:xfrm>
            <a:off x="546921" y="3130613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573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0454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335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6949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4830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2711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114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335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48305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0863" y="3788293"/>
            <a:ext cx="3020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Global</a:t>
            </a:r>
            <a:r>
              <a:rPr lang="en-US" sz="2400" dirty="0"/>
              <a:t> connectivity</a:t>
            </a:r>
          </a:p>
        </p:txBody>
      </p:sp>
      <p:sp>
        <p:nvSpPr>
          <p:cNvPr id="17" name="Oval 16"/>
          <p:cNvSpPr/>
          <p:nvPr/>
        </p:nvSpPr>
        <p:spPr>
          <a:xfrm>
            <a:off x="7258616" y="3136862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3742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1624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9505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8118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6000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73881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832841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995052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160000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62558" y="3785132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Local</a:t>
            </a:r>
            <a:r>
              <a:rPr lang="en-US" sz="2400" dirty="0"/>
              <a:t> connectivity</a:t>
            </a:r>
          </a:p>
        </p:txBody>
      </p:sp>
      <p:cxnSp>
        <p:nvCxnSpPr>
          <p:cNvPr id="29" name="Straight Arrow Connector 28"/>
          <p:cNvCxnSpPr>
            <a:stCxn id="6" idx="0"/>
            <a:endCxn id="13" idx="4"/>
          </p:cNvCxnSpPr>
          <p:nvPr/>
        </p:nvCxnSpPr>
        <p:spPr>
          <a:xfrm flipV="1">
            <a:off x="750864" y="1824481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0"/>
            <a:endCxn id="13" idx="4"/>
          </p:cNvCxnSpPr>
          <p:nvPr/>
        </p:nvCxnSpPr>
        <p:spPr>
          <a:xfrm flipH="1" flipV="1">
            <a:off x="1325088" y="1824481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3" idx="4"/>
          </p:cNvCxnSpPr>
          <p:nvPr/>
        </p:nvCxnSpPr>
        <p:spPr>
          <a:xfrm flipH="1" flipV="1">
            <a:off x="1325088" y="1824481"/>
            <a:ext cx="232715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3" idx="4"/>
          </p:cNvCxnSpPr>
          <p:nvPr/>
        </p:nvCxnSpPr>
        <p:spPr>
          <a:xfrm flipH="1" flipV="1">
            <a:off x="1325089" y="1824481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0"/>
            <a:endCxn id="13" idx="4"/>
          </p:cNvCxnSpPr>
          <p:nvPr/>
        </p:nvCxnSpPr>
        <p:spPr>
          <a:xfrm flipH="1" flipV="1">
            <a:off x="1325088" y="1824481"/>
            <a:ext cx="116221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4"/>
          </p:cNvCxnSpPr>
          <p:nvPr/>
        </p:nvCxnSpPr>
        <p:spPr>
          <a:xfrm flipH="1" flipV="1">
            <a:off x="1325088" y="1824481"/>
            <a:ext cx="174834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0"/>
            <a:endCxn id="14" idx="4"/>
          </p:cNvCxnSpPr>
          <p:nvPr/>
        </p:nvCxnSpPr>
        <p:spPr>
          <a:xfrm flipV="1">
            <a:off x="1329675" y="1824481"/>
            <a:ext cx="1157624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4" idx="4"/>
          </p:cNvCxnSpPr>
          <p:nvPr/>
        </p:nvCxnSpPr>
        <p:spPr>
          <a:xfrm flipV="1">
            <a:off x="190848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0"/>
            <a:endCxn id="14" idx="4"/>
          </p:cNvCxnSpPr>
          <p:nvPr/>
        </p:nvCxnSpPr>
        <p:spPr>
          <a:xfrm flipH="1" flipV="1">
            <a:off x="2487299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0"/>
            <a:endCxn id="14" idx="4"/>
          </p:cNvCxnSpPr>
          <p:nvPr/>
        </p:nvCxnSpPr>
        <p:spPr>
          <a:xfrm flipV="1">
            <a:off x="2487299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  <a:endCxn id="14" idx="4"/>
          </p:cNvCxnSpPr>
          <p:nvPr/>
        </p:nvCxnSpPr>
        <p:spPr>
          <a:xfrm flipH="1" flipV="1">
            <a:off x="2487299" y="1824481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  <a:endCxn id="14" idx="4"/>
          </p:cNvCxnSpPr>
          <p:nvPr/>
        </p:nvCxnSpPr>
        <p:spPr>
          <a:xfrm flipH="1"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0"/>
            <a:endCxn id="15" idx="4"/>
          </p:cNvCxnSpPr>
          <p:nvPr/>
        </p:nvCxnSpPr>
        <p:spPr>
          <a:xfrm flipV="1">
            <a:off x="1329675" y="1824481"/>
            <a:ext cx="232257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0"/>
            <a:endCxn id="15" idx="4"/>
          </p:cNvCxnSpPr>
          <p:nvPr/>
        </p:nvCxnSpPr>
        <p:spPr>
          <a:xfrm flipV="1">
            <a:off x="1908487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2" idx="0"/>
            <a:endCxn id="15" idx="4"/>
          </p:cNvCxnSpPr>
          <p:nvPr/>
        </p:nvCxnSpPr>
        <p:spPr>
          <a:xfrm flipH="1" flipV="1">
            <a:off x="365224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" idx="0"/>
            <a:endCxn id="15" idx="4"/>
          </p:cNvCxnSpPr>
          <p:nvPr/>
        </p:nvCxnSpPr>
        <p:spPr>
          <a:xfrm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0"/>
            <a:endCxn id="15" idx="4"/>
          </p:cNvCxnSpPr>
          <p:nvPr/>
        </p:nvCxnSpPr>
        <p:spPr>
          <a:xfrm flipV="1">
            <a:off x="3073435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0"/>
            <a:endCxn id="15" idx="4"/>
          </p:cNvCxnSpPr>
          <p:nvPr/>
        </p:nvCxnSpPr>
        <p:spPr>
          <a:xfrm flipV="1">
            <a:off x="3652247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" idx="0"/>
            <a:endCxn id="15" idx="4"/>
          </p:cNvCxnSpPr>
          <p:nvPr/>
        </p:nvCxnSpPr>
        <p:spPr>
          <a:xfrm flipV="1">
            <a:off x="750863" y="1824481"/>
            <a:ext cx="2901384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0"/>
            <a:endCxn id="14" idx="4"/>
          </p:cNvCxnSpPr>
          <p:nvPr/>
        </p:nvCxnSpPr>
        <p:spPr>
          <a:xfrm flipV="1">
            <a:off x="750863" y="1824481"/>
            <a:ext cx="1736436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0"/>
            <a:endCxn id="13" idx="4"/>
          </p:cNvCxnSpPr>
          <p:nvPr/>
        </p:nvCxnSpPr>
        <p:spPr>
          <a:xfrm flipH="1" flipV="1">
            <a:off x="1325088" y="1824481"/>
            <a:ext cx="290597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7" idx="0"/>
            <a:endCxn id="24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0"/>
            <a:endCxn id="24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9" idx="0"/>
            <a:endCxn id="24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9" idx="0"/>
            <a:endCxn id="25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0" idx="0"/>
            <a:endCxn id="25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1" idx="0"/>
            <a:endCxn id="25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1" idx="0"/>
            <a:endCxn id="26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2" idx="0"/>
            <a:endCxn id="26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23" idx="0"/>
            <a:endCxn id="26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6400" y="5105400"/>
            <a:ext cx="71120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43400"/>
            <a:ext cx="10972800" cy="21070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Global connectivity:   ?</a:t>
            </a:r>
          </a:p>
          <a:p>
            <a:pPr lvl="1"/>
            <a:r>
              <a:rPr lang="en-US" dirty="0"/>
              <a:t>Local connectivity:   ?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sp>
        <p:nvSpPr>
          <p:cNvPr id="6" name="Oval 5"/>
          <p:cNvSpPr/>
          <p:nvPr/>
        </p:nvSpPr>
        <p:spPr>
          <a:xfrm>
            <a:off x="546921" y="3130613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573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0454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335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6949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4830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2711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114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335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48305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0863" y="3788293"/>
            <a:ext cx="3020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Global</a:t>
            </a:r>
            <a:r>
              <a:rPr lang="en-US" sz="2400" dirty="0"/>
              <a:t> connectivity</a:t>
            </a:r>
          </a:p>
        </p:txBody>
      </p:sp>
      <p:sp>
        <p:nvSpPr>
          <p:cNvPr id="17" name="Oval 16"/>
          <p:cNvSpPr/>
          <p:nvPr/>
        </p:nvSpPr>
        <p:spPr>
          <a:xfrm>
            <a:off x="7258616" y="3136862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3742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1624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9505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8118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6000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73881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832841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995052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160000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62558" y="3785132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Local</a:t>
            </a:r>
            <a:r>
              <a:rPr lang="en-US" sz="2400" dirty="0"/>
              <a:t> connectivity</a:t>
            </a:r>
          </a:p>
        </p:txBody>
      </p:sp>
      <p:cxnSp>
        <p:nvCxnSpPr>
          <p:cNvPr id="29" name="Straight Arrow Connector 28"/>
          <p:cNvCxnSpPr>
            <a:stCxn id="6" idx="0"/>
            <a:endCxn id="13" idx="4"/>
          </p:cNvCxnSpPr>
          <p:nvPr/>
        </p:nvCxnSpPr>
        <p:spPr>
          <a:xfrm flipV="1">
            <a:off x="750864" y="1824481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0"/>
            <a:endCxn id="13" idx="4"/>
          </p:cNvCxnSpPr>
          <p:nvPr/>
        </p:nvCxnSpPr>
        <p:spPr>
          <a:xfrm flipH="1" flipV="1">
            <a:off x="1325088" y="1824481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3" idx="4"/>
          </p:cNvCxnSpPr>
          <p:nvPr/>
        </p:nvCxnSpPr>
        <p:spPr>
          <a:xfrm flipH="1" flipV="1">
            <a:off x="1325088" y="1824481"/>
            <a:ext cx="232715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3" idx="4"/>
          </p:cNvCxnSpPr>
          <p:nvPr/>
        </p:nvCxnSpPr>
        <p:spPr>
          <a:xfrm flipH="1" flipV="1">
            <a:off x="1325089" y="1824481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0"/>
            <a:endCxn id="13" idx="4"/>
          </p:cNvCxnSpPr>
          <p:nvPr/>
        </p:nvCxnSpPr>
        <p:spPr>
          <a:xfrm flipH="1" flipV="1">
            <a:off x="1325088" y="1824481"/>
            <a:ext cx="116221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4"/>
          </p:cNvCxnSpPr>
          <p:nvPr/>
        </p:nvCxnSpPr>
        <p:spPr>
          <a:xfrm flipH="1" flipV="1">
            <a:off x="1325088" y="1824481"/>
            <a:ext cx="174834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0"/>
            <a:endCxn id="14" idx="4"/>
          </p:cNvCxnSpPr>
          <p:nvPr/>
        </p:nvCxnSpPr>
        <p:spPr>
          <a:xfrm flipV="1">
            <a:off x="1329675" y="1824481"/>
            <a:ext cx="1157624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4" idx="4"/>
          </p:cNvCxnSpPr>
          <p:nvPr/>
        </p:nvCxnSpPr>
        <p:spPr>
          <a:xfrm flipV="1">
            <a:off x="190848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0"/>
            <a:endCxn id="14" idx="4"/>
          </p:cNvCxnSpPr>
          <p:nvPr/>
        </p:nvCxnSpPr>
        <p:spPr>
          <a:xfrm flipH="1" flipV="1">
            <a:off x="2487299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0"/>
            <a:endCxn id="14" idx="4"/>
          </p:cNvCxnSpPr>
          <p:nvPr/>
        </p:nvCxnSpPr>
        <p:spPr>
          <a:xfrm flipV="1">
            <a:off x="2487299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  <a:endCxn id="14" idx="4"/>
          </p:cNvCxnSpPr>
          <p:nvPr/>
        </p:nvCxnSpPr>
        <p:spPr>
          <a:xfrm flipH="1" flipV="1">
            <a:off x="2487299" y="1824481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  <a:endCxn id="14" idx="4"/>
          </p:cNvCxnSpPr>
          <p:nvPr/>
        </p:nvCxnSpPr>
        <p:spPr>
          <a:xfrm flipH="1"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0"/>
            <a:endCxn id="15" idx="4"/>
          </p:cNvCxnSpPr>
          <p:nvPr/>
        </p:nvCxnSpPr>
        <p:spPr>
          <a:xfrm flipV="1">
            <a:off x="1329675" y="1824481"/>
            <a:ext cx="232257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0"/>
            <a:endCxn id="15" idx="4"/>
          </p:cNvCxnSpPr>
          <p:nvPr/>
        </p:nvCxnSpPr>
        <p:spPr>
          <a:xfrm flipV="1">
            <a:off x="1908487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2" idx="0"/>
            <a:endCxn id="15" idx="4"/>
          </p:cNvCxnSpPr>
          <p:nvPr/>
        </p:nvCxnSpPr>
        <p:spPr>
          <a:xfrm flipH="1" flipV="1">
            <a:off x="365224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" idx="0"/>
            <a:endCxn id="15" idx="4"/>
          </p:cNvCxnSpPr>
          <p:nvPr/>
        </p:nvCxnSpPr>
        <p:spPr>
          <a:xfrm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0"/>
            <a:endCxn id="15" idx="4"/>
          </p:cNvCxnSpPr>
          <p:nvPr/>
        </p:nvCxnSpPr>
        <p:spPr>
          <a:xfrm flipV="1">
            <a:off x="3073435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0"/>
            <a:endCxn id="15" idx="4"/>
          </p:cNvCxnSpPr>
          <p:nvPr/>
        </p:nvCxnSpPr>
        <p:spPr>
          <a:xfrm flipV="1">
            <a:off x="3652247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" idx="0"/>
            <a:endCxn id="15" idx="4"/>
          </p:cNvCxnSpPr>
          <p:nvPr/>
        </p:nvCxnSpPr>
        <p:spPr>
          <a:xfrm flipV="1">
            <a:off x="750863" y="1824481"/>
            <a:ext cx="2901384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0"/>
            <a:endCxn id="14" idx="4"/>
          </p:cNvCxnSpPr>
          <p:nvPr/>
        </p:nvCxnSpPr>
        <p:spPr>
          <a:xfrm flipV="1">
            <a:off x="750863" y="1824481"/>
            <a:ext cx="1736436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0"/>
            <a:endCxn id="13" idx="4"/>
          </p:cNvCxnSpPr>
          <p:nvPr/>
        </p:nvCxnSpPr>
        <p:spPr>
          <a:xfrm flipH="1" flipV="1">
            <a:off x="1325088" y="1824481"/>
            <a:ext cx="290597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7" idx="0"/>
            <a:endCxn id="24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0"/>
            <a:endCxn id="24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9" idx="0"/>
            <a:endCxn id="24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9" idx="0"/>
            <a:endCxn id="25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0" idx="0"/>
            <a:endCxn id="25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1" idx="0"/>
            <a:endCxn id="25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1" idx="0"/>
            <a:endCxn id="26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2" idx="0"/>
            <a:endCxn id="26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23" idx="0"/>
            <a:endCxn id="26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7EC824B2-FE16-42D4-81A1-23E0F14F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31" y="-62123"/>
            <a:ext cx="10058400" cy="1609344"/>
          </a:xfrm>
        </p:spPr>
        <p:txBody>
          <a:bodyPr/>
          <a:lstStyle/>
          <a:p>
            <a:r>
              <a:rPr lang="en-US" dirty="0"/>
              <a:t>CNN: Local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333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43400"/>
            <a:ext cx="10972800" cy="21070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Global connectivity: </a:t>
            </a:r>
            <a:r>
              <a:rPr lang="en-US" b="1" dirty="0">
                <a:solidFill>
                  <a:srgbClr val="FF0000"/>
                </a:solidFill>
              </a:rPr>
              <a:t>3 x 7 = 21</a:t>
            </a:r>
          </a:p>
          <a:p>
            <a:pPr lvl="1"/>
            <a:r>
              <a:rPr lang="en-US" dirty="0"/>
              <a:t>Local connectivity:   </a:t>
            </a:r>
            <a:r>
              <a:rPr lang="en-US" b="1" dirty="0">
                <a:solidFill>
                  <a:srgbClr val="FF0000"/>
                </a:solidFill>
              </a:rPr>
              <a:t>3 x 3 = 9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sp>
        <p:nvSpPr>
          <p:cNvPr id="6" name="Oval 5"/>
          <p:cNvSpPr/>
          <p:nvPr/>
        </p:nvSpPr>
        <p:spPr>
          <a:xfrm>
            <a:off x="546921" y="3130613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573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0454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335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69493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48305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27117" y="311795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114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3357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48305" y="1518569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0863" y="3788293"/>
            <a:ext cx="3020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Global</a:t>
            </a:r>
            <a:r>
              <a:rPr lang="en-US" sz="2400" dirty="0"/>
              <a:t> connectivity</a:t>
            </a:r>
          </a:p>
        </p:txBody>
      </p:sp>
      <p:sp>
        <p:nvSpPr>
          <p:cNvPr id="17" name="Oval 16"/>
          <p:cNvSpPr/>
          <p:nvPr/>
        </p:nvSpPr>
        <p:spPr>
          <a:xfrm>
            <a:off x="7258616" y="3136862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3742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1624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9505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81188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60000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738812" y="3124200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832841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995052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160000" y="1524818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62558" y="3785132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Local</a:t>
            </a:r>
            <a:r>
              <a:rPr lang="en-US" sz="2400" dirty="0"/>
              <a:t> connectivity</a:t>
            </a:r>
          </a:p>
        </p:txBody>
      </p:sp>
      <p:cxnSp>
        <p:nvCxnSpPr>
          <p:cNvPr id="29" name="Straight Arrow Connector 28"/>
          <p:cNvCxnSpPr>
            <a:stCxn id="6" idx="0"/>
            <a:endCxn id="13" idx="4"/>
          </p:cNvCxnSpPr>
          <p:nvPr/>
        </p:nvCxnSpPr>
        <p:spPr>
          <a:xfrm flipV="1">
            <a:off x="750864" y="1824481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0"/>
            <a:endCxn id="13" idx="4"/>
          </p:cNvCxnSpPr>
          <p:nvPr/>
        </p:nvCxnSpPr>
        <p:spPr>
          <a:xfrm flipH="1" flipV="1">
            <a:off x="1325088" y="1824481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3" idx="4"/>
          </p:cNvCxnSpPr>
          <p:nvPr/>
        </p:nvCxnSpPr>
        <p:spPr>
          <a:xfrm flipH="1" flipV="1">
            <a:off x="1325088" y="1824481"/>
            <a:ext cx="232715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3" idx="4"/>
          </p:cNvCxnSpPr>
          <p:nvPr/>
        </p:nvCxnSpPr>
        <p:spPr>
          <a:xfrm flipH="1" flipV="1">
            <a:off x="1325089" y="1824481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0"/>
            <a:endCxn id="13" idx="4"/>
          </p:cNvCxnSpPr>
          <p:nvPr/>
        </p:nvCxnSpPr>
        <p:spPr>
          <a:xfrm flipH="1" flipV="1">
            <a:off x="1325088" y="1824481"/>
            <a:ext cx="116221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4"/>
          </p:cNvCxnSpPr>
          <p:nvPr/>
        </p:nvCxnSpPr>
        <p:spPr>
          <a:xfrm flipH="1" flipV="1">
            <a:off x="1325088" y="1824481"/>
            <a:ext cx="174834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0"/>
            <a:endCxn id="14" idx="4"/>
          </p:cNvCxnSpPr>
          <p:nvPr/>
        </p:nvCxnSpPr>
        <p:spPr>
          <a:xfrm flipV="1">
            <a:off x="1329675" y="1824481"/>
            <a:ext cx="1157624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4" idx="4"/>
          </p:cNvCxnSpPr>
          <p:nvPr/>
        </p:nvCxnSpPr>
        <p:spPr>
          <a:xfrm flipV="1">
            <a:off x="190848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0"/>
            <a:endCxn id="14" idx="4"/>
          </p:cNvCxnSpPr>
          <p:nvPr/>
        </p:nvCxnSpPr>
        <p:spPr>
          <a:xfrm flipH="1" flipV="1">
            <a:off x="2487299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0"/>
            <a:endCxn id="14" idx="4"/>
          </p:cNvCxnSpPr>
          <p:nvPr/>
        </p:nvCxnSpPr>
        <p:spPr>
          <a:xfrm flipV="1">
            <a:off x="2487299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0"/>
            <a:endCxn id="14" idx="4"/>
          </p:cNvCxnSpPr>
          <p:nvPr/>
        </p:nvCxnSpPr>
        <p:spPr>
          <a:xfrm flipH="1" flipV="1">
            <a:off x="2487299" y="1824481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0"/>
            <a:endCxn id="14" idx="4"/>
          </p:cNvCxnSpPr>
          <p:nvPr/>
        </p:nvCxnSpPr>
        <p:spPr>
          <a:xfrm flipH="1"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0"/>
            <a:endCxn id="15" idx="4"/>
          </p:cNvCxnSpPr>
          <p:nvPr/>
        </p:nvCxnSpPr>
        <p:spPr>
          <a:xfrm flipV="1">
            <a:off x="1329675" y="1824481"/>
            <a:ext cx="232257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0"/>
            <a:endCxn id="15" idx="4"/>
          </p:cNvCxnSpPr>
          <p:nvPr/>
        </p:nvCxnSpPr>
        <p:spPr>
          <a:xfrm flipV="1">
            <a:off x="1908487" y="1824481"/>
            <a:ext cx="174376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2" idx="0"/>
            <a:endCxn id="15" idx="4"/>
          </p:cNvCxnSpPr>
          <p:nvPr/>
        </p:nvCxnSpPr>
        <p:spPr>
          <a:xfrm flipH="1" flipV="1">
            <a:off x="3652247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" idx="0"/>
            <a:endCxn id="15" idx="4"/>
          </p:cNvCxnSpPr>
          <p:nvPr/>
        </p:nvCxnSpPr>
        <p:spPr>
          <a:xfrm flipV="1">
            <a:off x="2487299" y="1824481"/>
            <a:ext cx="1164948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0"/>
            <a:endCxn id="15" idx="4"/>
          </p:cNvCxnSpPr>
          <p:nvPr/>
        </p:nvCxnSpPr>
        <p:spPr>
          <a:xfrm flipV="1">
            <a:off x="3073435" y="1824481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0"/>
            <a:endCxn id="15" idx="4"/>
          </p:cNvCxnSpPr>
          <p:nvPr/>
        </p:nvCxnSpPr>
        <p:spPr>
          <a:xfrm flipV="1">
            <a:off x="3652247" y="1824481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" idx="0"/>
            <a:endCxn id="15" idx="4"/>
          </p:cNvCxnSpPr>
          <p:nvPr/>
        </p:nvCxnSpPr>
        <p:spPr>
          <a:xfrm flipV="1">
            <a:off x="750863" y="1824481"/>
            <a:ext cx="2901384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0"/>
            <a:endCxn id="14" idx="4"/>
          </p:cNvCxnSpPr>
          <p:nvPr/>
        </p:nvCxnSpPr>
        <p:spPr>
          <a:xfrm flipV="1">
            <a:off x="750863" y="1824481"/>
            <a:ext cx="1736436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0"/>
            <a:endCxn id="13" idx="4"/>
          </p:cNvCxnSpPr>
          <p:nvPr/>
        </p:nvCxnSpPr>
        <p:spPr>
          <a:xfrm flipH="1" flipV="1">
            <a:off x="1325088" y="1824481"/>
            <a:ext cx="2905971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7" idx="0"/>
            <a:endCxn id="24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0"/>
            <a:endCxn id="24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9" idx="0"/>
            <a:endCxn id="24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9" idx="0"/>
            <a:endCxn id="25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0" idx="0"/>
            <a:endCxn id="25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1" idx="0"/>
            <a:endCxn id="25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1" idx="0"/>
            <a:endCxn id="26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2" idx="0"/>
            <a:endCxn id="26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23" idx="0"/>
            <a:endCxn id="26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17D57D97-711B-429A-8CA0-550DAD8C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31" y="-62123"/>
            <a:ext cx="10058400" cy="1609344"/>
          </a:xfrm>
        </p:spPr>
        <p:txBody>
          <a:bodyPr/>
          <a:lstStyle/>
          <a:p>
            <a:r>
              <a:rPr lang="en-US" dirty="0"/>
              <a:t>CNN: Local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13919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258617" y="1524818"/>
            <a:ext cx="3888079" cy="1917956"/>
            <a:chOff x="5443962" y="1524818"/>
            <a:chExt cx="2916059" cy="1917956"/>
          </a:xfrm>
        </p:grpSpPr>
        <p:sp>
          <p:nvSpPr>
            <p:cNvPr id="16" name="Oval 15"/>
            <p:cNvSpPr/>
            <p:nvPr/>
          </p:nvSpPr>
          <p:spPr>
            <a:xfrm>
              <a:off x="5443962" y="3136862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87807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31218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4628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8589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5410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74631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746289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0000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Oval 97"/>
          <p:cNvSpPr/>
          <p:nvPr/>
        </p:nvSpPr>
        <p:spPr>
          <a:xfrm>
            <a:off x="530951" y="312808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0976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68857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6738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5352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43233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114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05176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67387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432335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>
            <a:stCxn id="98" idx="0"/>
            <a:endCxn id="105" idx="4"/>
          </p:cNvCxnSpPr>
          <p:nvPr/>
        </p:nvCxnSpPr>
        <p:spPr>
          <a:xfrm flipV="1">
            <a:off x="734893" y="1821949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9" idx="0"/>
            <a:endCxn id="105" idx="4"/>
          </p:cNvCxnSpPr>
          <p:nvPr/>
        </p:nvCxnSpPr>
        <p:spPr>
          <a:xfrm flipH="1" flipV="1">
            <a:off x="1309117" y="1821949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0" idx="0"/>
            <a:endCxn id="105" idx="4"/>
          </p:cNvCxnSpPr>
          <p:nvPr/>
        </p:nvCxnSpPr>
        <p:spPr>
          <a:xfrm flipH="1" flipV="1">
            <a:off x="1309118" y="1821949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0" idx="0"/>
            <a:endCxn id="106" idx="4"/>
          </p:cNvCxnSpPr>
          <p:nvPr/>
        </p:nvCxnSpPr>
        <p:spPr>
          <a:xfrm flipV="1">
            <a:off x="1892517" y="1821949"/>
            <a:ext cx="578812" cy="129347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0"/>
            <a:endCxn id="106" idx="4"/>
          </p:cNvCxnSpPr>
          <p:nvPr/>
        </p:nvCxnSpPr>
        <p:spPr>
          <a:xfrm flipV="1">
            <a:off x="2471328" y="1821949"/>
            <a:ext cx="0" cy="129347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0"/>
            <a:endCxn id="106" idx="4"/>
          </p:cNvCxnSpPr>
          <p:nvPr/>
        </p:nvCxnSpPr>
        <p:spPr>
          <a:xfrm flipH="1" flipV="1">
            <a:off x="2471328" y="1821949"/>
            <a:ext cx="586136" cy="129347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2" idx="0"/>
            <a:endCxn id="107" idx="4"/>
          </p:cNvCxnSpPr>
          <p:nvPr/>
        </p:nvCxnSpPr>
        <p:spPr>
          <a:xfrm flipV="1">
            <a:off x="3057465" y="1821949"/>
            <a:ext cx="578812" cy="129347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3" idx="0"/>
            <a:endCxn id="107" idx="4"/>
          </p:cNvCxnSpPr>
          <p:nvPr/>
        </p:nvCxnSpPr>
        <p:spPr>
          <a:xfrm flipV="1">
            <a:off x="3636276" y="1821949"/>
            <a:ext cx="0" cy="129347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4" idx="0"/>
            <a:endCxn id="107" idx="4"/>
          </p:cNvCxnSpPr>
          <p:nvPr/>
        </p:nvCxnSpPr>
        <p:spPr>
          <a:xfrm flipH="1" flipV="1">
            <a:off x="3636277" y="1821949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609600" y="4267200"/>
            <a:ext cx="10972800" cy="21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Without weight sharing:	?</a:t>
            </a:r>
          </a:p>
          <a:p>
            <a:pPr lvl="1"/>
            <a:r>
              <a:rPr lang="en-US" dirty="0"/>
              <a:t>With weight sharing :      	?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1761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030088" y="256936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378079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851873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05013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68697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073761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7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402560" y="26187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8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845352" y="229407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9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94348" y="3581401"/>
            <a:ext cx="3578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Without</a:t>
            </a:r>
            <a:r>
              <a:rPr lang="en-US" sz="2400" dirty="0"/>
              <a:t> weight sharing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315200" y="3586492"/>
            <a:ext cx="3101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</a:t>
            </a:r>
            <a:r>
              <a:rPr lang="en-US" sz="2400" dirty="0"/>
              <a:t> weight sharing</a:t>
            </a:r>
          </a:p>
        </p:txBody>
      </p:sp>
      <p:cxnSp>
        <p:nvCxnSpPr>
          <p:cNvPr id="131" name="Straight Arrow Connector 130"/>
          <p:cNvCxnSpPr>
            <a:stCxn id="16" idx="0"/>
            <a:endCxn id="23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7" idx="0"/>
            <a:endCxn id="23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8" idx="0"/>
            <a:endCxn id="23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8" idx="0"/>
            <a:endCxn id="24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9" idx="0"/>
            <a:endCxn id="24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20" idx="0"/>
            <a:endCxn id="24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20" idx="0"/>
            <a:endCxn id="25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21" idx="0"/>
            <a:endCxn id="25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22" idx="0"/>
            <a:endCxn id="25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7299031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777357" y="257610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125348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9708036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0186363" y="2622747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10534353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525908" y="262424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933367" y="2299943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9368732" y="261718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06400" y="5105400"/>
            <a:ext cx="71120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3F7BD38-1E82-4E0F-8537-FE2D2437F8B1}"/>
              </a:ext>
            </a:extLst>
          </p:cNvPr>
          <p:cNvSpPr txBox="1">
            <a:spLocks/>
          </p:cNvSpPr>
          <p:nvPr/>
        </p:nvSpPr>
        <p:spPr>
          <a:xfrm>
            <a:off x="853031" y="-62123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CNN: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212515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258617" y="1524818"/>
            <a:ext cx="3888079" cy="1917956"/>
            <a:chOff x="5443962" y="1524818"/>
            <a:chExt cx="2916059" cy="1917956"/>
          </a:xfrm>
        </p:grpSpPr>
        <p:sp>
          <p:nvSpPr>
            <p:cNvPr id="16" name="Oval 15"/>
            <p:cNvSpPr/>
            <p:nvPr/>
          </p:nvSpPr>
          <p:spPr>
            <a:xfrm>
              <a:off x="5443962" y="3136862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87807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31218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4628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8589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5410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74631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746289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0000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Oval 97"/>
          <p:cNvSpPr/>
          <p:nvPr/>
        </p:nvSpPr>
        <p:spPr>
          <a:xfrm>
            <a:off x="530951" y="312808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0976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68857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6738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5352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43233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114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05176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67387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432335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>
            <a:stCxn id="98" idx="0"/>
            <a:endCxn id="105" idx="4"/>
          </p:cNvCxnSpPr>
          <p:nvPr/>
        </p:nvCxnSpPr>
        <p:spPr>
          <a:xfrm flipV="1">
            <a:off x="734893" y="1821949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9" idx="0"/>
            <a:endCxn id="105" idx="4"/>
          </p:cNvCxnSpPr>
          <p:nvPr/>
        </p:nvCxnSpPr>
        <p:spPr>
          <a:xfrm flipH="1" flipV="1">
            <a:off x="1309117" y="1821949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0" idx="0"/>
            <a:endCxn id="105" idx="4"/>
          </p:cNvCxnSpPr>
          <p:nvPr/>
        </p:nvCxnSpPr>
        <p:spPr>
          <a:xfrm flipH="1" flipV="1">
            <a:off x="1309118" y="1821949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0" idx="0"/>
            <a:endCxn id="106" idx="4"/>
          </p:cNvCxnSpPr>
          <p:nvPr/>
        </p:nvCxnSpPr>
        <p:spPr>
          <a:xfrm flipV="1">
            <a:off x="1892517" y="1821949"/>
            <a:ext cx="578812" cy="129347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0"/>
            <a:endCxn id="106" idx="4"/>
          </p:cNvCxnSpPr>
          <p:nvPr/>
        </p:nvCxnSpPr>
        <p:spPr>
          <a:xfrm flipV="1">
            <a:off x="2471328" y="1821949"/>
            <a:ext cx="0" cy="129347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0"/>
            <a:endCxn id="106" idx="4"/>
          </p:cNvCxnSpPr>
          <p:nvPr/>
        </p:nvCxnSpPr>
        <p:spPr>
          <a:xfrm flipH="1" flipV="1">
            <a:off x="2471328" y="1821949"/>
            <a:ext cx="586136" cy="129347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2" idx="0"/>
            <a:endCxn id="107" idx="4"/>
          </p:cNvCxnSpPr>
          <p:nvPr/>
        </p:nvCxnSpPr>
        <p:spPr>
          <a:xfrm flipV="1">
            <a:off x="3057465" y="1821949"/>
            <a:ext cx="578812" cy="129347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3" idx="0"/>
            <a:endCxn id="107" idx="4"/>
          </p:cNvCxnSpPr>
          <p:nvPr/>
        </p:nvCxnSpPr>
        <p:spPr>
          <a:xfrm flipV="1">
            <a:off x="3636276" y="1821949"/>
            <a:ext cx="0" cy="129347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4" idx="0"/>
            <a:endCxn id="107" idx="4"/>
          </p:cNvCxnSpPr>
          <p:nvPr/>
        </p:nvCxnSpPr>
        <p:spPr>
          <a:xfrm flipH="1" flipV="1">
            <a:off x="3636277" y="1821949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609600" y="4267200"/>
            <a:ext cx="10972800" cy="21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Without weight sharing:	?</a:t>
            </a:r>
          </a:p>
          <a:p>
            <a:pPr lvl="1"/>
            <a:r>
              <a:rPr lang="en-US" dirty="0"/>
              <a:t>With weight sharing :      ?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1761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030088" y="256936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378079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851873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05013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68697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073761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7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402560" y="26187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8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845352" y="229407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9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94348" y="3581401"/>
            <a:ext cx="3578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Without</a:t>
            </a:r>
            <a:r>
              <a:rPr lang="en-US" sz="2400" dirty="0"/>
              <a:t> weight sharing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315200" y="3586492"/>
            <a:ext cx="3101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</a:t>
            </a:r>
            <a:r>
              <a:rPr lang="en-US" sz="2400" dirty="0"/>
              <a:t> weight sharing</a:t>
            </a:r>
          </a:p>
        </p:txBody>
      </p:sp>
      <p:cxnSp>
        <p:nvCxnSpPr>
          <p:cNvPr id="131" name="Straight Arrow Connector 130"/>
          <p:cNvCxnSpPr>
            <a:stCxn id="16" idx="0"/>
            <a:endCxn id="23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7" idx="0"/>
            <a:endCxn id="23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8" idx="0"/>
            <a:endCxn id="23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8" idx="0"/>
            <a:endCxn id="24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9" idx="0"/>
            <a:endCxn id="24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20" idx="0"/>
            <a:endCxn id="24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20" idx="0"/>
            <a:endCxn id="25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21" idx="0"/>
            <a:endCxn id="25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22" idx="0"/>
            <a:endCxn id="25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7299031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777357" y="257610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125348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9708036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0186363" y="2622747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10534353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525908" y="262424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933367" y="2299943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9368732" y="261718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727B41D-1AB7-4AD7-A738-BBC30F18FE14}"/>
              </a:ext>
            </a:extLst>
          </p:cNvPr>
          <p:cNvSpPr txBox="1">
            <a:spLocks/>
          </p:cNvSpPr>
          <p:nvPr/>
        </p:nvSpPr>
        <p:spPr>
          <a:xfrm>
            <a:off x="853031" y="-62123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CNN: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385060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164" y="308596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8895" y="15032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Hidden layer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258617" y="1524818"/>
            <a:ext cx="3888079" cy="1917956"/>
            <a:chOff x="5443962" y="1524818"/>
            <a:chExt cx="2916059" cy="1917956"/>
          </a:xfrm>
        </p:grpSpPr>
        <p:sp>
          <p:nvSpPr>
            <p:cNvPr id="16" name="Oval 15"/>
            <p:cNvSpPr/>
            <p:nvPr/>
          </p:nvSpPr>
          <p:spPr>
            <a:xfrm>
              <a:off x="5443962" y="3136862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87807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31218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4628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85891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54109" y="3124200"/>
              <a:ext cx="305912" cy="305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74631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746289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20000" y="1524818"/>
              <a:ext cx="305912" cy="3059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Oval 97"/>
          <p:cNvSpPr/>
          <p:nvPr/>
        </p:nvSpPr>
        <p:spPr>
          <a:xfrm>
            <a:off x="530951" y="3128081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0976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68857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6738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53523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432335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11147" y="3115419"/>
            <a:ext cx="407883" cy="30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05176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67387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432335" y="1516037"/>
            <a:ext cx="407883" cy="3059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>
            <a:stCxn id="98" idx="0"/>
            <a:endCxn id="105" idx="4"/>
          </p:cNvCxnSpPr>
          <p:nvPr/>
        </p:nvCxnSpPr>
        <p:spPr>
          <a:xfrm flipV="1">
            <a:off x="734893" y="1821949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9" idx="0"/>
            <a:endCxn id="105" idx="4"/>
          </p:cNvCxnSpPr>
          <p:nvPr/>
        </p:nvCxnSpPr>
        <p:spPr>
          <a:xfrm flipH="1" flipV="1">
            <a:off x="1309117" y="1821949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0" idx="0"/>
            <a:endCxn id="105" idx="4"/>
          </p:cNvCxnSpPr>
          <p:nvPr/>
        </p:nvCxnSpPr>
        <p:spPr>
          <a:xfrm flipH="1" flipV="1">
            <a:off x="1309118" y="1821949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0" idx="0"/>
            <a:endCxn id="106" idx="4"/>
          </p:cNvCxnSpPr>
          <p:nvPr/>
        </p:nvCxnSpPr>
        <p:spPr>
          <a:xfrm flipV="1">
            <a:off x="1892517" y="1821949"/>
            <a:ext cx="578812" cy="129347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0"/>
            <a:endCxn id="106" idx="4"/>
          </p:cNvCxnSpPr>
          <p:nvPr/>
        </p:nvCxnSpPr>
        <p:spPr>
          <a:xfrm flipV="1">
            <a:off x="2471328" y="1821949"/>
            <a:ext cx="0" cy="129347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0"/>
            <a:endCxn id="106" idx="4"/>
          </p:cNvCxnSpPr>
          <p:nvPr/>
        </p:nvCxnSpPr>
        <p:spPr>
          <a:xfrm flipH="1" flipV="1">
            <a:off x="2471328" y="1821949"/>
            <a:ext cx="586136" cy="129347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2" idx="0"/>
            <a:endCxn id="107" idx="4"/>
          </p:cNvCxnSpPr>
          <p:nvPr/>
        </p:nvCxnSpPr>
        <p:spPr>
          <a:xfrm flipV="1">
            <a:off x="3057465" y="1821949"/>
            <a:ext cx="578812" cy="129347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3" idx="0"/>
            <a:endCxn id="107" idx="4"/>
          </p:cNvCxnSpPr>
          <p:nvPr/>
        </p:nvCxnSpPr>
        <p:spPr>
          <a:xfrm flipV="1">
            <a:off x="3636276" y="1821949"/>
            <a:ext cx="0" cy="129347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4" idx="0"/>
            <a:endCxn id="107" idx="4"/>
          </p:cNvCxnSpPr>
          <p:nvPr/>
        </p:nvCxnSpPr>
        <p:spPr>
          <a:xfrm flipH="1" flipV="1">
            <a:off x="3636277" y="1821949"/>
            <a:ext cx="578812" cy="129347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609600" y="4267200"/>
            <a:ext cx="10972800" cy="210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 input units (neurons): 7</a:t>
            </a:r>
          </a:p>
          <a:p>
            <a:r>
              <a:rPr lang="en-US" sz="2400" dirty="0"/>
              <a:t># hidden units: 3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Number of parameters</a:t>
            </a:r>
          </a:p>
          <a:p>
            <a:pPr lvl="1"/>
            <a:r>
              <a:rPr lang="en-US" dirty="0"/>
              <a:t>Without weight sharing: </a:t>
            </a:r>
            <a:r>
              <a:rPr lang="en-US" b="1" dirty="0"/>
              <a:t>3 x 3 = 9</a:t>
            </a:r>
          </a:p>
          <a:p>
            <a:pPr lvl="1"/>
            <a:r>
              <a:rPr lang="en-US" dirty="0"/>
              <a:t>With weight sharing :      </a:t>
            </a:r>
            <a:r>
              <a:rPr lang="en-US" b="1" dirty="0"/>
              <a:t>3 x 1 = 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1761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030088" y="256936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378079" y="224314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851873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05013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68697" y="25730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073761" y="228401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7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402560" y="261875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8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845352" y="229407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9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94348" y="3581401"/>
            <a:ext cx="3578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Without</a:t>
            </a:r>
            <a:r>
              <a:rPr lang="en-US" sz="2400" dirty="0"/>
              <a:t> weight sharing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315200" y="3586492"/>
            <a:ext cx="3101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With</a:t>
            </a:r>
            <a:r>
              <a:rPr lang="en-US" sz="2400" dirty="0"/>
              <a:t> weight sharing</a:t>
            </a:r>
          </a:p>
        </p:txBody>
      </p:sp>
      <p:cxnSp>
        <p:nvCxnSpPr>
          <p:cNvPr id="131" name="Straight Arrow Connector 130"/>
          <p:cNvCxnSpPr>
            <a:stCxn id="16" idx="0"/>
            <a:endCxn id="23" idx="4"/>
          </p:cNvCxnSpPr>
          <p:nvPr/>
        </p:nvCxnSpPr>
        <p:spPr>
          <a:xfrm flipV="1">
            <a:off x="7462558" y="1830730"/>
            <a:ext cx="574225" cy="13061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7" idx="0"/>
            <a:endCxn id="23" idx="4"/>
          </p:cNvCxnSpPr>
          <p:nvPr/>
        </p:nvCxnSpPr>
        <p:spPr>
          <a:xfrm flipH="1" flipV="1">
            <a:off x="8036783" y="1830730"/>
            <a:ext cx="4587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8" idx="0"/>
            <a:endCxn id="23" idx="4"/>
          </p:cNvCxnSpPr>
          <p:nvPr/>
        </p:nvCxnSpPr>
        <p:spPr>
          <a:xfrm flipH="1" flipV="1">
            <a:off x="8036783" y="1830730"/>
            <a:ext cx="583399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8" idx="0"/>
            <a:endCxn id="24" idx="4"/>
          </p:cNvCxnSpPr>
          <p:nvPr/>
        </p:nvCxnSpPr>
        <p:spPr>
          <a:xfrm flipV="1">
            <a:off x="8620182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9" idx="0"/>
            <a:endCxn id="24" idx="4"/>
          </p:cNvCxnSpPr>
          <p:nvPr/>
        </p:nvCxnSpPr>
        <p:spPr>
          <a:xfrm flipV="1">
            <a:off x="9198993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20" idx="0"/>
            <a:endCxn id="24" idx="4"/>
          </p:cNvCxnSpPr>
          <p:nvPr/>
        </p:nvCxnSpPr>
        <p:spPr>
          <a:xfrm flipH="1" flipV="1">
            <a:off x="9198993" y="1830730"/>
            <a:ext cx="586136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20" idx="0"/>
            <a:endCxn id="25" idx="4"/>
          </p:cNvCxnSpPr>
          <p:nvPr/>
        </p:nvCxnSpPr>
        <p:spPr>
          <a:xfrm flipV="1">
            <a:off x="9785130" y="1830730"/>
            <a:ext cx="578812" cy="12934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21" idx="0"/>
            <a:endCxn id="25" idx="4"/>
          </p:cNvCxnSpPr>
          <p:nvPr/>
        </p:nvCxnSpPr>
        <p:spPr>
          <a:xfrm flipV="1">
            <a:off x="10363941" y="1830730"/>
            <a:ext cx="0" cy="1293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22" idx="0"/>
            <a:endCxn id="25" idx="4"/>
          </p:cNvCxnSpPr>
          <p:nvPr/>
        </p:nvCxnSpPr>
        <p:spPr>
          <a:xfrm flipH="1" flipV="1">
            <a:off x="10363942" y="1830730"/>
            <a:ext cx="578812" cy="129347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7299031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777357" y="257610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125348" y="2249879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9708036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0186363" y="2622747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10534353" y="2296526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525908" y="262424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933367" y="2299943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9368732" y="2617188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34914F9-58CA-45A0-A18E-63B7412723B4}"/>
              </a:ext>
            </a:extLst>
          </p:cNvPr>
          <p:cNvSpPr txBox="1">
            <a:spLocks/>
          </p:cNvSpPr>
          <p:nvPr/>
        </p:nvSpPr>
        <p:spPr>
          <a:xfrm>
            <a:off x="853031" y="-62123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CNN: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162396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Convolutional Neural Networks</a:t>
            </a:r>
            <a:endParaRPr lang="en-US" alt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518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2775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Layers used to build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2000" y="1219200"/>
            <a:ext cx="1076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Input Layer (Input image)</a:t>
            </a:r>
          </a:p>
          <a:p>
            <a:endParaRPr lang="en-US" sz="2400" b="0" dirty="0"/>
          </a:p>
          <a:p>
            <a:r>
              <a:rPr lang="en-US" sz="2400" b="0" dirty="0"/>
              <a:t>Convolutional Layer</a:t>
            </a:r>
          </a:p>
          <a:p>
            <a:endParaRPr lang="en-US" sz="2400" b="0" dirty="0"/>
          </a:p>
          <a:p>
            <a:r>
              <a:rPr lang="en-US" sz="2400" b="0" dirty="0"/>
              <a:t>Non-linearity Layer (such as Sigmoid, </a:t>
            </a:r>
            <a:r>
              <a:rPr lang="en-US" sz="2400" b="0" dirty="0" err="1"/>
              <a:t>Tanh</a:t>
            </a:r>
            <a:r>
              <a:rPr lang="en-US" sz="2400" b="0" dirty="0"/>
              <a:t>, </a:t>
            </a:r>
            <a:r>
              <a:rPr lang="en-US" sz="2400" b="0" dirty="0" err="1"/>
              <a:t>ReLU</a:t>
            </a:r>
            <a:r>
              <a:rPr lang="en-US" sz="2400" b="0" dirty="0"/>
              <a:t>, </a:t>
            </a:r>
            <a:r>
              <a:rPr lang="en-US" sz="2400" b="0" dirty="0" err="1"/>
              <a:t>PReLU</a:t>
            </a:r>
            <a:r>
              <a:rPr lang="en-US" sz="2400" b="0" dirty="0"/>
              <a:t>, ELU, Swish, etc.)</a:t>
            </a:r>
          </a:p>
          <a:p>
            <a:endParaRPr lang="en-US" sz="2400" b="0" dirty="0"/>
          </a:p>
          <a:p>
            <a:r>
              <a:rPr lang="en-US" sz="2400" b="0" dirty="0"/>
              <a:t>Pooling Layer  (such as Max Pooling, Average Pooling, etc.)</a:t>
            </a:r>
          </a:p>
          <a:p>
            <a:endParaRPr lang="en-US" sz="2400" b="0" dirty="0"/>
          </a:p>
          <a:p>
            <a:r>
              <a:rPr lang="en-US" sz="2400" b="0" dirty="0"/>
              <a:t>Fully-Connected Layer</a:t>
            </a:r>
          </a:p>
          <a:p>
            <a:endParaRPr lang="en-US" sz="2400" b="0" dirty="0"/>
          </a:p>
          <a:p>
            <a:r>
              <a:rPr lang="en-US" sz="2400" b="0" dirty="0"/>
              <a:t>Classification Layer (</a:t>
            </a:r>
            <a:r>
              <a:rPr lang="en-US" sz="2400" b="0" dirty="0" err="1"/>
              <a:t>Softmax</a:t>
            </a:r>
            <a:r>
              <a:rPr lang="en-US" sz="2400" b="0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02187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8B7952-E1BF-4088-8D91-414724EED16F}"/>
              </a:ext>
            </a:extLst>
          </p:cNvPr>
          <p:cNvSpPr txBox="1">
            <a:spLocks/>
          </p:cNvSpPr>
          <p:nvPr/>
        </p:nvSpPr>
        <p:spPr>
          <a:xfrm>
            <a:off x="1162050" y="-3255"/>
            <a:ext cx="9829800" cy="17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Disclaimer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1DFC6-2238-4769-B8D0-FA0BC745ADA6}"/>
              </a:ext>
            </a:extLst>
          </p:cNvPr>
          <p:cNvSpPr txBox="1"/>
          <p:nvPr/>
        </p:nvSpPr>
        <p:spPr>
          <a:xfrm>
            <a:off x="1218611" y="1466241"/>
            <a:ext cx="9650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b="1" dirty="0">
                <a:solidFill>
                  <a:srgbClr val="7030A0"/>
                </a:solidFill>
              </a:rPr>
              <a:t>The content (text, image, and graphics) used in this slide </a:t>
            </a:r>
            <a:r>
              <a:rPr lang="en-US" sz="2400" b="1">
                <a:solidFill>
                  <a:srgbClr val="7030A0"/>
                </a:solidFill>
              </a:rPr>
              <a:t>are adopted </a:t>
            </a:r>
            <a:r>
              <a:rPr lang="en-US" sz="2400" b="1" dirty="0">
                <a:solidFill>
                  <a:srgbClr val="7030A0"/>
                </a:solidFill>
              </a:rPr>
              <a:t>from many sources for Academic purposes. Broadly, the sources have been given due credit appropriately. However, there is a chance of missing out some original primary sources. The authors of this material do not claim any copyright of such material. </a:t>
            </a:r>
            <a:endParaRPr lang="en-IN" sz="2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3B01AF-4940-99CF-12A5-EF3FCE4A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3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Cube 3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84801" y="1688068"/>
            <a:ext cx="4009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-&gt; preserve spatial structure</a:t>
            </a:r>
          </a:p>
        </p:txBody>
      </p:sp>
    </p:spTree>
    <p:extLst>
      <p:ext uri="{BB962C8B-B14F-4D97-AF65-F5344CB8AC3E}">
        <p14:creationId xmlns:p14="http://schemas.microsoft.com/office/powerpoint/2010/main" val="86658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2" name="Cube 11"/>
          <p:cNvSpPr/>
          <p:nvPr/>
        </p:nvSpPr>
        <p:spPr bwMode="auto">
          <a:xfrm>
            <a:off x="75184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7154" y="32882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5×5×3 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800" y="51726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/>
              <a:t>Convolve the filter with the image i.e. “slide over the image spatially, computing dot products”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17" name="Cube 16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264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12" name="Cube 11"/>
          <p:cNvSpPr/>
          <p:nvPr/>
        </p:nvSpPr>
        <p:spPr bwMode="auto">
          <a:xfrm>
            <a:off x="75184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7154" y="32882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800" y="51726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/>
              <a:t>Convolve the filter with the image i.e. “slide over the image spatially, computing dot products”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1200" y="12586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Filters always extend the full depth of the input volume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86200" y="1447800"/>
            <a:ext cx="1905000" cy="295617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27154" y="2089667"/>
            <a:ext cx="878383" cy="127480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235610" y="833735"/>
            <a:ext cx="675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Handling multiple input channels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ube 22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8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19" name="Cube 18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Cube 19"/>
          <p:cNvSpPr/>
          <p:nvPr/>
        </p:nvSpPr>
        <p:spPr bwMode="auto">
          <a:xfrm>
            <a:off x="2847076" y="3805535"/>
            <a:ext cx="713232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22" name="Curved Connector 21"/>
          <p:cNvCxnSpPr>
            <a:stCxn id="21" idx="2"/>
            <a:endCxn id="20" idx="2"/>
          </p:cNvCxnSpPr>
          <p:nvPr/>
        </p:nvCxnSpPr>
        <p:spPr bwMode="auto">
          <a:xfrm rot="16200000" flipH="1">
            <a:off x="1425125" y="3135762"/>
            <a:ext cx="1281113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108158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77256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dirty="0"/>
              <a:t>the result of taking a dot product between the filter and a small 5x5x3 chunk of the image (i.e. 5*5*3 = 75-dimensional dot product + bias)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1232" y="6015336"/>
            <a:ext cx="1319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="1" baseline="30000" dirty="0" err="1"/>
              <a:t>T</a:t>
            </a:r>
            <a:r>
              <a:rPr lang="en-US" sz="2400" b="1" dirty="0" err="1">
                <a:sym typeface="Symbol"/>
              </a:rPr>
              <a:t>.x</a:t>
            </a:r>
            <a:r>
              <a:rPr lang="en-US" sz="2400" b="1" dirty="0">
                <a:sym typeface="Symbol"/>
              </a:rPr>
              <a:t> + b</a:t>
            </a:r>
            <a:endParaRPr lang="en-US" sz="2400" b="1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28" name="Cube 27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Cube 28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31" name="Curved Connector 30"/>
          <p:cNvCxnSpPr>
            <a:stCxn id="30" idx="2"/>
            <a:endCxn id="29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endCxn id="44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Cube 43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15201" y="4191000"/>
            <a:ext cx="2241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 single value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720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15201" y="4191000"/>
            <a:ext cx="2241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 single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77256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dirty="0"/>
              <a:t>the result of taking a dot product between the filter and a small 5x5x3 chunk of the image (i.e. 5*5*3 = 75-dimensional dot product + bias)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1232" y="6015336"/>
            <a:ext cx="1319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="1" baseline="30000" dirty="0" err="1"/>
              <a:t>T</a:t>
            </a:r>
            <a:r>
              <a:rPr lang="en-US" sz="2400" b="1" dirty="0" err="1">
                <a:sym typeface="Symbol"/>
              </a:rPr>
              <a:t>.x</a:t>
            </a:r>
            <a:r>
              <a:rPr lang="en-US" sz="2400" b="1" dirty="0">
                <a:sym typeface="Symbol"/>
              </a:rPr>
              <a:t> + b</a:t>
            </a:r>
            <a:endParaRPr lang="en-US" sz="2400" b="1" dirty="0"/>
          </a:p>
        </p:txBody>
      </p:sp>
      <p:pic>
        <p:nvPicPr>
          <p:cNvPr id="28" name="Picture 2" descr="The convolution ker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8737"/>
            <a:ext cx="3048000" cy="32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29" name="Cube 28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endCxn id="34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Cube 33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37" name="Curved Connector 36"/>
          <p:cNvCxnSpPr>
            <a:stCxn id="36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sp>
        <p:nvSpPr>
          <p:cNvPr id="47" name="Cube 46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0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/>
          <p:cNvSpPr/>
          <p:nvPr/>
        </p:nvSpPr>
        <p:spPr bwMode="auto">
          <a:xfrm>
            <a:off x="60982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7" name="Curved Connector 36"/>
          <p:cNvCxnSpPr/>
          <p:nvPr/>
        </p:nvCxnSpPr>
        <p:spPr bwMode="auto">
          <a:xfrm rot="16200000" flipH="1">
            <a:off x="7295664" y="1824335"/>
            <a:ext cx="905470" cy="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4876800"/>
            <a:ext cx="2663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convolve (slide) over all spatial locations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5200" y="5117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31200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5805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pic>
        <p:nvPicPr>
          <p:cNvPr id="31" name="Picture 2" descr="The convolution ker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8737"/>
            <a:ext cx="3048000" cy="32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553200" y="99060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Cube 33"/>
          <p:cNvSpPr/>
          <p:nvPr/>
        </p:nvSpPr>
        <p:spPr bwMode="auto">
          <a:xfrm>
            <a:off x="2237476" y="2357733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endCxn id="42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Cube 41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45" name="Curved Connector 44"/>
          <p:cNvCxnSpPr>
            <a:stCxn id="44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52" name="Cube 51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36613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 bwMode="auto">
          <a:xfrm>
            <a:off x="22374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60982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7600" y="1688068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41601" y="592746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54902" y="59274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sp>
        <p:nvSpPr>
          <p:cNvPr id="29" name="Cube 28"/>
          <p:cNvSpPr/>
          <p:nvPr/>
        </p:nvSpPr>
        <p:spPr bwMode="auto">
          <a:xfrm>
            <a:off x="67056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04995" y="5117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2099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05600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85192" y="59274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7744" y="4876800"/>
            <a:ext cx="2663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Second filter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945327" y="1138536"/>
            <a:ext cx="7043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Handling multiple output maps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Cube 33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endCxn id="44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Cube 43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514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 bwMode="auto">
          <a:xfrm>
            <a:off x="22374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60982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7600" y="1688068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41601" y="592746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54902" y="59274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sp>
        <p:nvSpPr>
          <p:cNvPr id="29" name="Cube 28"/>
          <p:cNvSpPr/>
          <p:nvPr/>
        </p:nvSpPr>
        <p:spPr bwMode="auto">
          <a:xfrm>
            <a:off x="67056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Cube 29"/>
          <p:cNvSpPr/>
          <p:nvPr/>
        </p:nvSpPr>
        <p:spPr bwMode="auto">
          <a:xfrm>
            <a:off x="73152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55805" y="5117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18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56411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8519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05600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737744" y="4876800"/>
            <a:ext cx="2663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Third filter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45327" y="1138536"/>
            <a:ext cx="7043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Handling multiple output maps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42" name="Cube 41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endCxn id="46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Cube 45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585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 bwMode="auto">
          <a:xfrm>
            <a:off x="22374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6098276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7600" y="1688068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949" y="2814936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weight mask</a:t>
            </a:r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 bwMode="auto">
          <a:xfrm rot="16200000" flipH="1">
            <a:off x="1425382" y="3135505"/>
            <a:ext cx="1280599" cy="156279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5400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001" y="458366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5600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36801" y="2590800"/>
            <a:ext cx="10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5005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41601" y="59391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54902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4801" y="344066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5×5×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Filter</a:t>
            </a:r>
          </a:p>
        </p:txBody>
      </p:sp>
      <p:sp>
        <p:nvSpPr>
          <p:cNvPr id="29" name="Cube 28"/>
          <p:cNvSpPr/>
          <p:nvPr/>
        </p:nvSpPr>
        <p:spPr bwMode="auto">
          <a:xfrm>
            <a:off x="67056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Cube 29"/>
          <p:cNvSpPr/>
          <p:nvPr/>
        </p:nvSpPr>
        <p:spPr bwMode="auto">
          <a:xfrm>
            <a:off x="73152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Cube 30"/>
          <p:cNvSpPr/>
          <p:nvPr/>
        </p:nvSpPr>
        <p:spPr bwMode="auto">
          <a:xfrm>
            <a:off x="7924800" y="23622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Cube 31"/>
          <p:cNvSpPr/>
          <p:nvPr/>
        </p:nvSpPr>
        <p:spPr bwMode="auto">
          <a:xfrm>
            <a:off x="8432800" y="24384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Cube 32"/>
          <p:cNvSpPr/>
          <p:nvPr/>
        </p:nvSpPr>
        <p:spPr bwMode="auto">
          <a:xfrm>
            <a:off x="9042400" y="24384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Cube 33"/>
          <p:cNvSpPr/>
          <p:nvPr/>
        </p:nvSpPr>
        <p:spPr bwMode="auto">
          <a:xfrm>
            <a:off x="9652000" y="2438400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37744" y="4876800"/>
            <a:ext cx="2663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Total </a:t>
            </a:r>
            <a:r>
              <a:rPr lang="en-US" b="0" dirty="0">
                <a:solidFill>
                  <a:srgbClr val="7030A0"/>
                </a:solidFill>
              </a:rPr>
              <a:t>96</a:t>
            </a:r>
            <a:r>
              <a:rPr lang="en-US" b="0" dirty="0"/>
              <a:t> filters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89405" y="5117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7054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70483" y="2971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775200" y="6167735"/>
            <a:ext cx="660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Depth of output volume: </a:t>
            </a:r>
            <a:r>
              <a:rPr lang="en-US" b="0" dirty="0">
                <a:solidFill>
                  <a:srgbClr val="7030A0"/>
                </a:solidFill>
              </a:rPr>
              <a:t>96</a:t>
            </a:r>
          </a:p>
        </p:txBody>
      </p:sp>
      <p:sp>
        <p:nvSpPr>
          <p:cNvPr id="42" name="Left Brace 41"/>
          <p:cNvSpPr/>
          <p:nvPr/>
        </p:nvSpPr>
        <p:spPr bwMode="auto">
          <a:xfrm rot="16200000">
            <a:off x="7896860" y="3985260"/>
            <a:ext cx="381000" cy="41452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45327" y="1138536"/>
            <a:ext cx="7043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Handling multiple output maps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44" name="Cube 43"/>
          <p:cNvSpPr/>
          <p:nvPr/>
        </p:nvSpPr>
        <p:spPr bwMode="auto">
          <a:xfrm>
            <a:off x="2847076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3558276" y="3805535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3202676" y="4191000"/>
            <a:ext cx="3688898" cy="212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endCxn id="49" idx="2"/>
          </p:cNvCxnSpPr>
          <p:nvPr/>
        </p:nvCxnSpPr>
        <p:spPr bwMode="auto">
          <a:xfrm flipV="1">
            <a:off x="3558276" y="4523537"/>
            <a:ext cx="3149600" cy="60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Cube 48"/>
          <p:cNvSpPr/>
          <p:nvPr/>
        </p:nvSpPr>
        <p:spPr bwMode="auto">
          <a:xfrm>
            <a:off x="6707876" y="4262735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V="1">
            <a:off x="3151876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6893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942" y="64927"/>
            <a:ext cx="8041440" cy="85883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963105" y="923764"/>
            <a:ext cx="10273645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charset="2"/>
              <a:buChar char="q"/>
            </a:pPr>
            <a:r>
              <a:rPr lang="en-US" sz="2400" dirty="0"/>
              <a:t>Convolutional Neural Networks (CNNs): 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CNN architecture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Different layers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Progress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q"/>
            </a:pPr>
            <a:r>
              <a:rPr lang="en-US" sz="2400" dirty="0"/>
              <a:t>CNN Architectures for Classification: 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 err="1"/>
              <a:t>AlexNet</a:t>
            </a:r>
            <a:r>
              <a:rPr lang="en-US" sz="2400" dirty="0"/>
              <a:t>, VGG, </a:t>
            </a:r>
            <a:r>
              <a:rPr lang="en-US" sz="2400" dirty="0" err="1"/>
              <a:t>GoogleNet</a:t>
            </a:r>
            <a:r>
              <a:rPr lang="en-US" sz="2400" dirty="0"/>
              <a:t>, </a:t>
            </a:r>
            <a:r>
              <a:rPr lang="en-US" sz="2400" dirty="0" err="1"/>
              <a:t>ResNet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charset="2"/>
              <a:buChar char="q"/>
            </a:pPr>
            <a:r>
              <a:rPr lang="en-US" sz="2400" dirty="0"/>
              <a:t>CNN Architectures for Object Detection: 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R-CNN, Fast R-CNN, Faster R-CNN, YOLO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q"/>
            </a:pPr>
            <a:r>
              <a:rPr lang="en-US" sz="2400" dirty="0"/>
              <a:t>CNN Architectures for Segmentation: 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U-Net, </a:t>
            </a:r>
            <a:r>
              <a:rPr lang="en-US" sz="2400" dirty="0" err="1"/>
              <a:t>SegNet</a:t>
            </a:r>
            <a:r>
              <a:rPr lang="en-US" sz="2400" dirty="0"/>
              <a:t>, Mask R-CNN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q"/>
            </a:pPr>
            <a:r>
              <a:rPr lang="en-US" sz="2400" dirty="0"/>
              <a:t>CNN Architectures for Generation: </a:t>
            </a:r>
          </a:p>
          <a:p>
            <a:pPr marL="800100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Pix2Pix, </a:t>
            </a:r>
            <a:r>
              <a:rPr lang="en-US" sz="2400" dirty="0" err="1"/>
              <a:t>CycleGAN</a:t>
            </a:r>
            <a:endParaRPr lang="en-US" sz="2400" dirty="0"/>
          </a:p>
        </p:txBody>
      </p:sp>
      <p:sp>
        <p:nvSpPr>
          <p:cNvPr id="3" name="Ορθογώνιο 2"/>
          <p:cNvSpPr/>
          <p:nvPr/>
        </p:nvSpPr>
        <p:spPr>
          <a:xfrm>
            <a:off x="452487" y="6356148"/>
            <a:ext cx="108596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Most material from </a:t>
            </a:r>
            <a:r>
              <a:rPr lang="en-US" sz="1600" dirty="0">
                <a:hlinkClick r:id="rId2"/>
              </a:rPr>
              <a:t>CS231n CNN for Visual Recognition course at Stanford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242457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6477001" y="1524002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00543" y="201827"/>
            <a:ext cx="11571497" cy="8297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Convolution and traditional feature extraction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1584327" y="3581402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326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3200401" y="6334126"/>
            <a:ext cx="102461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image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42284" y="6324601"/>
            <a:ext cx="1827724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5792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1584327" y="3581402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5841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3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F8276-088F-814C-A0D3-FE9D9AF23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327" y="1632780"/>
            <a:ext cx="4183455" cy="1415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E0AECF-46F1-2F41-91F7-61E3EBA9B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601" y="1132649"/>
                <a:ext cx="2305419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0" tIns="45715" rIns="91430" bIns="45715">
                <a:spAutoFit/>
              </a:bodyPr>
              <a:lstStyle/>
              <a:p>
                <a:r>
                  <a:rPr lang="en-US" b="0" dirty="0">
                    <a:latin typeface="+mn-lt"/>
                  </a:rPr>
                  <a:t>bank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>
                    <a:latin typeface="+mn-lt"/>
                  </a:rPr>
                  <a:t> filters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E0AECF-46F1-2F41-91F7-61E3EBA9B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1" y="1132649"/>
                <a:ext cx="2305419" cy="461655"/>
              </a:xfrm>
              <a:prstGeom prst="rect">
                <a:avLst/>
              </a:prstGeom>
              <a:blipFill>
                <a:blip r:embed="rId8"/>
                <a:stretch>
                  <a:fillRect l="-3825" t="-7895" r="-3279" b="-2368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27D243-B65A-7340-8B9D-1B0D34D21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1371" y="1031594"/>
                <a:ext cx="2271756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0" tIns="45715" rIns="91430" bIns="45715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>
                    <a:latin typeface="+mn-lt"/>
                  </a:rPr>
                  <a:t> feature maps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27D243-B65A-7340-8B9D-1B0D34D21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1371" y="1031594"/>
                <a:ext cx="2271756" cy="461655"/>
              </a:xfrm>
              <a:prstGeom prst="rect">
                <a:avLst/>
              </a:prstGeom>
              <a:blipFill>
                <a:blip r:embed="rId9"/>
                <a:stretch>
                  <a:fillRect t="-7895" r="-3889" b="-2368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7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47 C 0.0112 -0.00625 0.06549 -0.00555 0.07018 -0.00555 C 0.1069 -0.01273 0.1237 -0.0081 0.1737 -0.00717 C 0.20547 -0.0037 0.24023 -0.01921 0.27018 -0.00254 C 0.27461 0.0081 0.2737 0.00347 0.2737 0.02384 C 0.2737 0.07824 0.26914 0.06644 0.23503 0.06713 C 0.16875 0.06829 0.10234 0.06852 0.03607 0.06922 C 0.02526 0.06945 0.01432 0.06875 0.00351 0.07084 C -0.00221 0.07153 0.00221 0.09005 0.0026 0.1 C 0.00286 0.11181 -0.00339 0.13426 0.00351 0.13588 C 0.06406 0.14815 0.12526 0.13681 0.18633 0.1375 C 0.21172 0.13797 0.23737 0.13797 0.26302 0.13912 C 0.26654 0.13912 0.2707 0.13681 0.2737 0.14051 C 0.27695 0.14422 0.27461 0.15394 0.27565 0.16065 C 0.27383 0.24838 0.27747 0.22547 0.21614 0.22616 C 0.1569 0.22685 0.09779 0.22709 0.0388 0.22778 C 0.02552 0.22894 0.01159 0.22292 -0.00078 0.23056 C -0.00352 0.23218 -0.00039 0.24005 1.04167E-6 0.24468 C 0.00221 0.3581 -0.0082 0.28959 0.11614 0.29283 C 0.11719 0.29283 0.11849 0.29352 0.11966 0.29422 C 0.16706 0.29236 0.21432 0.29051 0.26211 0.28959 C 0.26536 0.28912 0.272 0.2882 0.272 0.28843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5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C 0.01133 -0.00671 0.06575 -0.00602 0.07018 -0.00625 C 0.10677 -0.01319 0.12383 -0.00879 0.1737 -0.00764 C 0.2056 -0.00393 0.24036 -0.01967 0.27031 -0.00301 C 0.27448 0.00764 0.27357 0.00324 0.27357 0.02361 C 0.27357 0.07778 0.26927 0.06621 0.23503 0.0669 C 0.16875 0.06759 0.10234 0.06783 0.03607 0.06875 C 0.02526 0.06898 0.01432 0.06806 0.00338 0.07037 C -0.00221 0.07107 0.00221 0.08982 0.0026 0.09977 C 0.00286 0.11181 -0.00352 0.13403 0.00338 0.13565 C 0.06406 0.14769 0.12526 0.13658 0.18633 0.13727 C 0.21185 0.1375 0.2375 0.1375 0.26315 0.13889 C 0.26641 0.13889 0.2707 0.13658 0.27357 0.14028 C 0.27695 0.14398 0.27461 0.15371 0.27565 0.16042 C 0.27383 0.24838 0.27747 0.22523 0.21614 0.22616 C 0.1569 0.22662 0.09779 0.22685 0.0388 0.22778 C 0.02552 0.22894 0.01159 0.22292 -0.00091 0.23033 C -0.00352 0.23195 -0.00039 0.23982 1.04167E-6 0.24491 C 0.00208 0.3581 -0.0082 0.28935 0.11614 0.29283 C 0.11719 0.29283 0.11849 0.29398 0.11966 0.29445 C 0.16706 0.29236 0.21432 0.29097 0.26211 0.28959 C 0.26523 0.28889 0.272 0.2882 0.272 0.28843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5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"/>
            <a:ext cx="9144000" cy="667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14400" y="6553201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1" dirty="0">
                <a:latin typeface="Times New Roman" pitchFamily="18" charset="0"/>
                <a:cs typeface="Times New Roman" pitchFamily="18" charset="0"/>
              </a:rPr>
              <a:t>Image Source: cs231n, Oxford University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62000" y="3048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660455" y="5334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0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"/>
            <a:ext cx="9144000" cy="667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6553201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1" dirty="0">
                <a:latin typeface="Times New Roman" pitchFamily="18" charset="0"/>
                <a:cs typeface="Times New Roman" pitchFamily="18" charset="0"/>
              </a:rPr>
              <a:t>Image Source: cs231n, Oxford University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2000" y="3048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660455" y="5334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9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"/>
            <a:ext cx="9144000" cy="667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6553201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0" i="1" dirty="0">
                <a:latin typeface="Times New Roman" pitchFamily="18" charset="0"/>
                <a:cs typeface="Times New Roman" pitchFamily="18" charset="0"/>
              </a:rPr>
              <a:t>Image Source: cs231n, Oxford University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2000" y="3048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660455" y="533400"/>
            <a:ext cx="7620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11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 bwMode="auto">
          <a:xfrm>
            <a:off x="609600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Cube 4"/>
          <p:cNvSpPr/>
          <p:nvPr/>
        </p:nvSpPr>
        <p:spPr bwMode="auto">
          <a:xfrm>
            <a:off x="3657600" y="2438400"/>
            <a:ext cx="4267200" cy="32004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8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276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129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026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7" name="Cube 16"/>
          <p:cNvSpPr/>
          <p:nvPr/>
        </p:nvSpPr>
        <p:spPr bwMode="auto">
          <a:xfrm>
            <a:off x="27432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4801" y="175260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62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0205" y="4964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0" y="58028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96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4953000"/>
            <a:ext cx="1347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CONV, e.g. </a:t>
            </a:r>
          </a:p>
          <a:p>
            <a:pPr algn="ctr"/>
            <a:r>
              <a:rPr lang="en-US" sz="2000" b="0" dirty="0">
                <a:solidFill>
                  <a:srgbClr val="00B050"/>
                </a:solidFill>
              </a:rPr>
              <a:t>96 5x5x3 filters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790983" y="845403"/>
            <a:ext cx="1056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Preview: </a:t>
            </a:r>
            <a:r>
              <a:rPr lang="en-US" b="0" dirty="0" err="1"/>
              <a:t>ConvNet</a:t>
            </a:r>
            <a:r>
              <a:rPr lang="en-US" b="0" dirty="0"/>
              <a:t> is a sequence of Convolution Layers, interspersed with activation functions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03410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 bwMode="auto">
          <a:xfrm>
            <a:off x="3657600" y="2438400"/>
            <a:ext cx="4267200" cy="32004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8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7" name="Cube 16"/>
          <p:cNvSpPr/>
          <p:nvPr/>
        </p:nvSpPr>
        <p:spPr bwMode="auto">
          <a:xfrm>
            <a:off x="27432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4801" y="175260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62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0205" y="4964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0" y="58028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96</a:t>
            </a:r>
          </a:p>
        </p:txBody>
      </p:sp>
      <p:sp>
        <p:nvSpPr>
          <p:cNvPr id="23" name="Cube 22"/>
          <p:cNvSpPr/>
          <p:nvPr/>
        </p:nvSpPr>
        <p:spPr bwMode="auto">
          <a:xfrm>
            <a:off x="4368800" y="3810000"/>
            <a:ext cx="2844800" cy="1143000"/>
          </a:xfrm>
          <a:prstGeom prst="cube">
            <a:avLst>
              <a:gd name="adj" fmla="val 23793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7213600" y="3810000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831584" y="4087368"/>
            <a:ext cx="3531616" cy="332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6834965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endCxn id="28" idx="2"/>
          </p:cNvCxnSpPr>
          <p:nvPr/>
        </p:nvCxnSpPr>
        <p:spPr bwMode="auto">
          <a:xfrm flipV="1">
            <a:off x="7213600" y="4528003"/>
            <a:ext cx="3149600" cy="1201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ube 27"/>
          <p:cNvSpPr/>
          <p:nvPr/>
        </p:nvSpPr>
        <p:spPr bwMode="auto">
          <a:xfrm>
            <a:off x="10363200" y="4267200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4756" y="4114801"/>
            <a:ext cx="1314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5×5×96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Filter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1576" y="3276600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One </a:t>
            </a:r>
          </a:p>
          <a:p>
            <a:pPr algn="ctr"/>
            <a:r>
              <a:rPr lang="en-US" b="0" dirty="0">
                <a:solidFill>
                  <a:srgbClr val="FF0000"/>
                </a:solidFill>
              </a:rPr>
              <a:t>number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Cube 33"/>
          <p:cNvSpPr/>
          <p:nvPr/>
        </p:nvSpPr>
        <p:spPr bwMode="auto">
          <a:xfrm>
            <a:off x="609600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2276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7129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7026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90983" y="845403"/>
            <a:ext cx="1056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Preview: </a:t>
            </a:r>
            <a:r>
              <a:rPr lang="en-US" b="0" dirty="0" err="1"/>
              <a:t>ConvNet</a:t>
            </a:r>
            <a:r>
              <a:rPr lang="en-US" b="0" dirty="0"/>
              <a:t> is a sequence of Convolution Layers, interspersed with activation functions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86000" y="4953000"/>
            <a:ext cx="1347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CONV, e.g. </a:t>
            </a:r>
          </a:p>
          <a:p>
            <a:pPr algn="ctr"/>
            <a:r>
              <a:rPr lang="en-US" sz="2000" b="0" dirty="0">
                <a:solidFill>
                  <a:srgbClr val="00B050"/>
                </a:solidFill>
              </a:rPr>
              <a:t>96 5x5x3 filters</a:t>
            </a:r>
          </a:p>
        </p:txBody>
      </p:sp>
    </p:spTree>
    <p:extLst>
      <p:ext uri="{BB962C8B-B14F-4D97-AF65-F5344CB8AC3E}">
        <p14:creationId xmlns:p14="http://schemas.microsoft.com/office/powerpoint/2010/main" val="424743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 bwMode="auto">
          <a:xfrm>
            <a:off x="3657600" y="2438400"/>
            <a:ext cx="4267200" cy="32004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8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7" name="Cube 16"/>
          <p:cNvSpPr/>
          <p:nvPr/>
        </p:nvSpPr>
        <p:spPr bwMode="auto">
          <a:xfrm>
            <a:off x="27432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4801" y="175260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62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0205" y="4964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0" y="58028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96</a:t>
            </a:r>
          </a:p>
        </p:txBody>
      </p:sp>
      <p:sp>
        <p:nvSpPr>
          <p:cNvPr id="23" name="Cube 22"/>
          <p:cNvSpPr/>
          <p:nvPr/>
        </p:nvSpPr>
        <p:spPr bwMode="auto">
          <a:xfrm>
            <a:off x="4368800" y="3810000"/>
            <a:ext cx="2844800" cy="1143000"/>
          </a:xfrm>
          <a:prstGeom prst="cube">
            <a:avLst>
              <a:gd name="adj" fmla="val 23793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7213600" y="3810000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831584" y="4087368"/>
            <a:ext cx="3531616" cy="332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6834965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endCxn id="28" idx="2"/>
          </p:cNvCxnSpPr>
          <p:nvPr/>
        </p:nvCxnSpPr>
        <p:spPr bwMode="auto">
          <a:xfrm flipV="1">
            <a:off x="7213600" y="4528003"/>
            <a:ext cx="3149600" cy="1201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ube 27"/>
          <p:cNvSpPr/>
          <p:nvPr/>
        </p:nvSpPr>
        <p:spPr bwMode="auto">
          <a:xfrm>
            <a:off x="10363200" y="4267200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4756" y="4114801"/>
            <a:ext cx="1314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5×5×96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Filter</a:t>
            </a:r>
          </a:p>
        </p:txBody>
      </p:sp>
      <p:sp>
        <p:nvSpPr>
          <p:cNvPr id="31" name="Cube 30"/>
          <p:cNvSpPr/>
          <p:nvPr/>
        </p:nvSpPr>
        <p:spPr bwMode="auto">
          <a:xfrm>
            <a:off x="9347200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29400" y="5429071"/>
            <a:ext cx="2663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convolve (slide) over all spatial locations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400605" y="3364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486205" y="49530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336392" y="58674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47200" y="1600201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Deeper activation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map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9" name="Cube 38"/>
          <p:cNvSpPr/>
          <p:nvPr/>
        </p:nvSpPr>
        <p:spPr bwMode="auto">
          <a:xfrm>
            <a:off x="609600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2276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7129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7026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0983" y="845403"/>
            <a:ext cx="1056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Preview: </a:t>
            </a:r>
            <a:r>
              <a:rPr lang="en-US" b="0" dirty="0" err="1"/>
              <a:t>ConvNet</a:t>
            </a:r>
            <a:r>
              <a:rPr lang="en-US" b="0" dirty="0"/>
              <a:t> is a sequence of Convolution Layers, interspersed with activation functions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86000" y="4953000"/>
            <a:ext cx="1347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CONV, e.g. </a:t>
            </a:r>
          </a:p>
          <a:p>
            <a:pPr algn="ctr"/>
            <a:r>
              <a:rPr lang="en-US" sz="2000" b="0" dirty="0">
                <a:solidFill>
                  <a:srgbClr val="00B050"/>
                </a:solidFill>
              </a:rPr>
              <a:t>96 5x5x3 filters</a:t>
            </a:r>
          </a:p>
        </p:txBody>
      </p:sp>
    </p:spTree>
    <p:extLst>
      <p:ext uri="{BB962C8B-B14F-4D97-AF65-F5344CB8AC3E}">
        <p14:creationId xmlns:p14="http://schemas.microsoft.com/office/powerpoint/2010/main" val="8546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 bwMode="auto">
          <a:xfrm>
            <a:off x="3657600" y="2438400"/>
            <a:ext cx="4267200" cy="32004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801" y="168806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32×32×3 Image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84801" y="175260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Activation maps</a:t>
            </a:r>
          </a:p>
        </p:txBody>
      </p:sp>
      <p:sp>
        <p:nvSpPr>
          <p:cNvPr id="37" name="Cube 36"/>
          <p:cNvSpPr/>
          <p:nvPr/>
        </p:nvSpPr>
        <p:spPr bwMode="auto">
          <a:xfrm>
            <a:off x="8260080" y="2560320"/>
            <a:ext cx="3931920" cy="292608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Cube 37"/>
          <p:cNvSpPr/>
          <p:nvPr/>
        </p:nvSpPr>
        <p:spPr bwMode="auto">
          <a:xfrm>
            <a:off x="2743200" y="3805535"/>
            <a:ext cx="7112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46205" y="3212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30205" y="4964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72000" y="58028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96</a:t>
            </a:r>
          </a:p>
        </p:txBody>
      </p:sp>
      <p:sp>
        <p:nvSpPr>
          <p:cNvPr id="42" name="Cube 41"/>
          <p:cNvSpPr/>
          <p:nvPr/>
        </p:nvSpPr>
        <p:spPr bwMode="auto">
          <a:xfrm>
            <a:off x="4368800" y="3810000"/>
            <a:ext cx="2844800" cy="1143000"/>
          </a:xfrm>
          <a:prstGeom prst="cube">
            <a:avLst>
              <a:gd name="adj" fmla="val 23793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7213600" y="3810000"/>
            <a:ext cx="3352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6831584" y="4087368"/>
            <a:ext cx="3531616" cy="332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6834965" y="4643735"/>
            <a:ext cx="3556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47" idx="2"/>
          </p:cNvCxnSpPr>
          <p:nvPr/>
        </p:nvCxnSpPr>
        <p:spPr bwMode="auto">
          <a:xfrm flipV="1">
            <a:off x="7213600" y="4528003"/>
            <a:ext cx="3149600" cy="1201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Cube 46"/>
          <p:cNvSpPr/>
          <p:nvPr/>
        </p:nvSpPr>
        <p:spPr bwMode="auto">
          <a:xfrm>
            <a:off x="10363200" y="4267200"/>
            <a:ext cx="508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04757" y="4114800"/>
            <a:ext cx="1314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128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5×5×96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Filters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582400" y="352853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277600" y="5117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03488" y="5955268"/>
            <a:ext cx="699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128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347200" y="1600201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Deeper activation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maps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0" name="Cube 29"/>
          <p:cNvSpPr/>
          <p:nvPr/>
        </p:nvSpPr>
        <p:spPr bwMode="auto">
          <a:xfrm>
            <a:off x="609600" y="2357735"/>
            <a:ext cx="1828800" cy="35661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276" y="45836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7129" y="29834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026" y="57912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0983" y="845403"/>
            <a:ext cx="1056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Preview: </a:t>
            </a:r>
            <a:r>
              <a:rPr lang="en-US" b="0" dirty="0" err="1"/>
              <a:t>ConvNet</a:t>
            </a:r>
            <a:r>
              <a:rPr lang="en-US" b="0" dirty="0"/>
              <a:t> is a sequence of Convolution Layers, interspersed with activation functions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86000" y="4953000"/>
            <a:ext cx="1347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CONV, e.g. </a:t>
            </a:r>
          </a:p>
          <a:p>
            <a:pPr algn="ctr"/>
            <a:r>
              <a:rPr lang="en-US" sz="2000" b="0" dirty="0">
                <a:solidFill>
                  <a:srgbClr val="00B050"/>
                </a:solidFill>
              </a:rPr>
              <a:t>96 5x5x3 filters</a:t>
            </a:r>
          </a:p>
        </p:txBody>
      </p:sp>
    </p:spTree>
    <p:extLst>
      <p:ext uri="{BB962C8B-B14F-4D97-AF65-F5344CB8AC3E}">
        <p14:creationId xmlns:p14="http://schemas.microsoft.com/office/powerpoint/2010/main" val="166529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 bwMode="auto">
          <a:xfrm>
            <a:off x="203200" y="1752600"/>
            <a:ext cx="2133600" cy="4167664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00" y="76200"/>
            <a:ext cx="11684000" cy="838200"/>
          </a:xfrm>
        </p:spPr>
        <p:txBody>
          <a:bodyPr>
            <a:normAutofit/>
          </a:bodyPr>
          <a:lstStyle/>
          <a:p>
            <a:r>
              <a:rPr lang="en-US" dirty="0"/>
              <a:t>Multilayer 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3805" y="5193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000" y="4431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3710" y="59391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362200" y="3581400"/>
            <a:ext cx="12462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CONV, e.g.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96 5x5x3 filters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38400" y="3505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 bwMode="auto">
          <a:xfrm>
            <a:off x="3657600" y="1920240"/>
            <a:ext cx="2011680" cy="40233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8205" y="5193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62400" y="4431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2350" y="593913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791200" y="3581400"/>
            <a:ext cx="12462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CONV, e.g. </a:t>
            </a:r>
            <a:r>
              <a:rPr lang="en-US" b="1" dirty="0">
                <a:solidFill>
                  <a:srgbClr val="00B050"/>
                </a:solidFill>
              </a:rPr>
              <a:t>128 5x5x96 filters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892800" y="3505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/>
          <p:cNvSpPr/>
          <p:nvPr/>
        </p:nvSpPr>
        <p:spPr bwMode="auto">
          <a:xfrm>
            <a:off x="7095893" y="2133600"/>
            <a:ext cx="1828800" cy="384048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36499" y="5193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00693" y="44312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54884" y="5939135"/>
            <a:ext cx="699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128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88" y="3581400"/>
            <a:ext cx="1347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CONV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9331093" y="3505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3493" y="3124201"/>
            <a:ext cx="123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 . 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983" y="845403"/>
            <a:ext cx="1056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Preview: </a:t>
            </a:r>
            <a:r>
              <a:rPr lang="en-US" b="0" dirty="0" err="1"/>
              <a:t>ConvNet</a:t>
            </a:r>
            <a:r>
              <a:rPr lang="en-US" b="0" dirty="0"/>
              <a:t> is a sequence of Convolution Layers, interspersed with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2394365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2718"/>
            <a:ext cx="10058400" cy="1164216"/>
          </a:xfrm>
        </p:spPr>
        <p:txBody>
          <a:bodyPr/>
          <a:lstStyle/>
          <a:p>
            <a:r>
              <a:rPr lang="en-US" dirty="0"/>
              <a:t>Any Convolution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027893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Local connectivity</a:t>
            </a:r>
          </a:p>
          <a:p>
            <a:r>
              <a:rPr lang="en-US" sz="2800" dirty="0"/>
              <a:t>Weight sharing</a:t>
            </a:r>
          </a:p>
          <a:p>
            <a:r>
              <a:rPr lang="en-US" sz="2800" dirty="0"/>
              <a:t>Handling multiple input channels</a:t>
            </a:r>
          </a:p>
          <a:p>
            <a:r>
              <a:rPr lang="en-US" sz="2800" dirty="0"/>
              <a:t>Handling multiple output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4355187" y="3126303"/>
            <a:ext cx="6483881" cy="2544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27082" y="6477001"/>
            <a:ext cx="2244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Image credit: A. </a:t>
            </a:r>
            <a:r>
              <a:rPr lang="en-US" sz="1400" b="0" dirty="0" err="1"/>
              <a:t>Karpathy</a:t>
            </a:r>
            <a:r>
              <a:rPr lang="en-US" sz="1400" b="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260186" y="5904758"/>
            <a:ext cx="4097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 output (activation) maps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0186" y="5947933"/>
            <a:ext cx="254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input channels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55186" y="5828558"/>
            <a:ext cx="6096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590386" y="5828558"/>
            <a:ext cx="31496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242139" y="4494250"/>
            <a:ext cx="1871072" cy="175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57418" y="4663087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Local connectivity</a:t>
            </a:r>
          </a:p>
        </p:txBody>
      </p:sp>
      <p:cxnSp>
        <p:nvCxnSpPr>
          <p:cNvPr id="19" name="Straight Arrow Connector 18"/>
          <p:cNvCxnSpPr>
            <a:stCxn id="22" idx="1"/>
          </p:cNvCxnSpPr>
          <p:nvPr/>
        </p:nvCxnSpPr>
        <p:spPr>
          <a:xfrm flipH="1">
            <a:off x="8419186" y="2974033"/>
            <a:ext cx="1963184" cy="164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382370" y="2743200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Weight sharing</a:t>
            </a:r>
          </a:p>
        </p:txBody>
      </p:sp>
    </p:spTree>
    <p:extLst>
      <p:ext uri="{BB962C8B-B14F-4D97-AF65-F5344CB8AC3E}">
        <p14:creationId xmlns:p14="http://schemas.microsoft.com/office/powerpoint/2010/main" val="23484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7071" y="928456"/>
            <a:ext cx="115195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machine learning subfield of learning </a:t>
            </a:r>
            <a:r>
              <a:rPr lang="en-US" sz="2000" b="1" dirty="0">
                <a:solidFill>
                  <a:srgbClr val="E68230"/>
                </a:solidFill>
              </a:rPr>
              <a:t>representations</a:t>
            </a:r>
            <a:r>
              <a:rPr lang="en-US" sz="2000" dirty="0">
                <a:solidFill>
                  <a:srgbClr val="E68230"/>
                </a:solidFill>
              </a:rPr>
              <a:t> </a:t>
            </a:r>
            <a:r>
              <a:rPr lang="en-US" sz="2000" dirty="0"/>
              <a:t>of data. Exceptional effective at </a:t>
            </a:r>
            <a:r>
              <a:rPr lang="en-US" sz="2000" b="1" dirty="0">
                <a:solidFill>
                  <a:srgbClr val="E68230"/>
                </a:solidFill>
              </a:rPr>
              <a:t>learning patterns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Deep learning algorithms attempt to learn (multiple levels of) representation by using a </a:t>
            </a:r>
            <a:r>
              <a:rPr lang="en-US" sz="2000" b="1" dirty="0">
                <a:solidFill>
                  <a:srgbClr val="E68230"/>
                </a:solidFill>
              </a:rPr>
              <a:t>hierarchy of multiple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provide the system </a:t>
            </a:r>
            <a:r>
              <a:rPr lang="en-US" sz="2000" b="1" dirty="0">
                <a:solidFill>
                  <a:srgbClr val="E68230"/>
                </a:solidFill>
              </a:rPr>
              <a:t>tons of information</a:t>
            </a:r>
            <a:r>
              <a:rPr lang="en-US" sz="2000" dirty="0"/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56175" y="29022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Deep Learning (DL) 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05" y="2548523"/>
            <a:ext cx="8306405" cy="4051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Ορθογώνιο 1"/>
          <p:cNvSpPr/>
          <p:nvPr/>
        </p:nvSpPr>
        <p:spPr>
          <a:xfrm>
            <a:off x="4986159" y="6599843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928293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6401" y="1625602"/>
          <a:ext cx="4572001" cy="4114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7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88000" y="1475126"/>
            <a:ext cx="6400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Output size </a:t>
            </a:r>
          </a:p>
          <a:p>
            <a:r>
              <a:rPr lang="en-US" sz="2800" b="0" dirty="0"/>
              <a:t>(N - F) / stride + 1</a:t>
            </a:r>
          </a:p>
          <a:p>
            <a:endParaRPr lang="en-US" sz="2800" b="0" dirty="0"/>
          </a:p>
          <a:p>
            <a:endParaRPr lang="en-US" sz="2800" b="0" dirty="0"/>
          </a:p>
          <a:p>
            <a:r>
              <a:rPr lang="en-US" sz="2700" b="0" dirty="0">
                <a:solidFill>
                  <a:srgbClr val="7030A0"/>
                </a:solidFill>
              </a:rPr>
              <a:t>e.g. N = 7, F = 3</a:t>
            </a:r>
          </a:p>
          <a:p>
            <a:r>
              <a:rPr lang="en-US" sz="2700" b="0" dirty="0">
                <a:solidFill>
                  <a:srgbClr val="7030A0"/>
                </a:solidFill>
              </a:rPr>
              <a:t>stride 1 =&gt; (7 - 3)/1 + 1 = 5</a:t>
            </a:r>
          </a:p>
          <a:p>
            <a:r>
              <a:rPr lang="en-US" sz="2700" b="0" dirty="0">
                <a:solidFill>
                  <a:srgbClr val="7030A0"/>
                </a:solidFill>
              </a:rPr>
              <a:t>stride 2 =&gt; (7 - 3)/2 + 1 = 3</a:t>
            </a:r>
          </a:p>
          <a:p>
            <a:r>
              <a:rPr lang="en-US" sz="2700" b="0" dirty="0">
                <a:solidFill>
                  <a:srgbClr val="7030A0"/>
                </a:solidFill>
              </a:rPr>
              <a:t>stride 3 =&gt; (7 - 3)/3 + 1 = 2.33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6800" y="214378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7600" y="328678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0000" y="343918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9200" y="1099615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208735-F8FE-4E2F-8212-DC6E091D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3292"/>
            <a:ext cx="10058400" cy="1049877"/>
          </a:xfrm>
        </p:spPr>
        <p:txBody>
          <a:bodyPr/>
          <a:lstStyle/>
          <a:p>
            <a:r>
              <a:rPr lang="en-US" dirty="0"/>
              <a:t>A closer look at spatial dimensions</a:t>
            </a:r>
          </a:p>
        </p:txBody>
      </p:sp>
    </p:spTree>
    <p:extLst>
      <p:ext uri="{BB962C8B-B14F-4D97-AF65-F5344CB8AC3E}">
        <p14:creationId xmlns:p14="http://schemas.microsoft.com/office/powerpoint/2010/main" val="154777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3292"/>
            <a:ext cx="10058400" cy="1049877"/>
          </a:xfrm>
        </p:spPr>
        <p:txBody>
          <a:bodyPr/>
          <a:lstStyle/>
          <a:p>
            <a:r>
              <a:rPr lang="en-US" dirty="0"/>
              <a:t>A closer look at spatial dimensions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5569803"/>
            <a:ext cx="1168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</a:rPr>
              <a:t>E.g. 32x32 input convolved repeatedly with 5x5 filters shrinks volumes spatially! </a:t>
            </a:r>
          </a:p>
          <a:p>
            <a:r>
              <a:rPr lang="en-US" sz="2400" b="0" dirty="0">
                <a:solidFill>
                  <a:srgbClr val="0000FF"/>
                </a:solidFill>
              </a:rPr>
              <a:t>(32 -&gt; 28 -&gt; 24 ...). Shrinking too fast is not good, doesn’t work well.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  <p:sp>
        <p:nvSpPr>
          <p:cNvPr id="58" name="Cube 57"/>
          <p:cNvSpPr/>
          <p:nvPr/>
        </p:nvSpPr>
        <p:spPr bwMode="auto">
          <a:xfrm>
            <a:off x="406400" y="914400"/>
            <a:ext cx="2133600" cy="4167664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47005" y="4355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1200" y="3593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910" y="51009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65400" y="2743200"/>
            <a:ext cx="12462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CONV, e.g. 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96 5x5x3 filters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641600" y="2667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 bwMode="auto">
          <a:xfrm>
            <a:off x="3860800" y="1082040"/>
            <a:ext cx="2011680" cy="402336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01405" y="4355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165600" y="3593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05550" y="510093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96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994400" y="2743200"/>
            <a:ext cx="12462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CONV, e.g. </a:t>
            </a:r>
            <a:r>
              <a:rPr lang="en-US" b="1" dirty="0">
                <a:solidFill>
                  <a:srgbClr val="00B050"/>
                </a:solidFill>
              </a:rPr>
              <a:t>128 5x5x96 filters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6096000" y="2667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be 69"/>
          <p:cNvSpPr/>
          <p:nvPr/>
        </p:nvSpPr>
        <p:spPr bwMode="auto">
          <a:xfrm>
            <a:off x="7299093" y="1295400"/>
            <a:ext cx="1828800" cy="384048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539699" y="4355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03893" y="35930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158084" y="5100935"/>
            <a:ext cx="699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128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507288" y="2743200"/>
            <a:ext cx="1347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CONV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9534293" y="2667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0956693" y="2286001"/>
            <a:ext cx="123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48879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35600" y="1371600"/>
            <a:ext cx="629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e.g. input 7×7 (spatially)</a:t>
            </a:r>
          </a:p>
          <a:p>
            <a:r>
              <a:rPr lang="en-US" sz="2400" b="0" dirty="0"/>
              <a:t>3×3 filter, applied with stride 1</a:t>
            </a:r>
          </a:p>
          <a:p>
            <a:r>
              <a:rPr lang="en-US" sz="2400" b="0" dirty="0"/>
              <a:t>pad with 1 pixel border </a:t>
            </a:r>
          </a:p>
          <a:p>
            <a:endParaRPr lang="en-US" sz="2400" b="0" dirty="0"/>
          </a:p>
          <a:p>
            <a:r>
              <a:rPr lang="en-US" sz="2400" b="0" dirty="0">
                <a:solidFill>
                  <a:srgbClr val="FF0000"/>
                </a:solidFill>
              </a:rPr>
              <a:t>7×7 Output</a:t>
            </a:r>
          </a:p>
          <a:p>
            <a:endParaRPr lang="en-US" b="0" dirty="0"/>
          </a:p>
          <a:p>
            <a:r>
              <a:rPr lang="en-US" b="0" dirty="0"/>
              <a:t>in general, common to see CONV layers with stride 1, filters of size F×F, and zero-padding with</a:t>
            </a:r>
          </a:p>
          <a:p>
            <a:r>
              <a:rPr lang="en-US" b="0" dirty="0"/>
              <a:t>(F-1)/2. (will preserve size spatially)</a:t>
            </a:r>
          </a:p>
          <a:p>
            <a:r>
              <a:rPr lang="pl-PL" b="0" dirty="0">
                <a:solidFill>
                  <a:srgbClr val="7030A0"/>
                </a:solidFill>
              </a:rPr>
              <a:t>e.g. </a:t>
            </a:r>
            <a:endParaRPr lang="en-US" b="0" dirty="0">
              <a:solidFill>
                <a:srgbClr val="7030A0"/>
              </a:solidFill>
            </a:endParaRPr>
          </a:p>
          <a:p>
            <a:r>
              <a:rPr lang="pl-PL" b="0" dirty="0">
                <a:solidFill>
                  <a:srgbClr val="7030A0"/>
                </a:solidFill>
              </a:rPr>
              <a:t>F = 3 =&gt; zero pad with 1</a:t>
            </a:r>
          </a:p>
          <a:p>
            <a:r>
              <a:rPr lang="en-US" b="0" dirty="0">
                <a:solidFill>
                  <a:srgbClr val="7030A0"/>
                </a:solidFill>
              </a:rPr>
              <a:t>F = 5 =&gt; zero pad with 2</a:t>
            </a:r>
          </a:p>
          <a:p>
            <a:r>
              <a:rPr lang="en-US" b="0" dirty="0">
                <a:solidFill>
                  <a:srgbClr val="7030A0"/>
                </a:solidFill>
              </a:rPr>
              <a:t>F = 7 =&gt; zero pad with 3</a:t>
            </a:r>
            <a:endParaRPr lang="en-US" sz="2400" b="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397001"/>
          <a:ext cx="4480560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21920" marR="12192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3833503-8CFF-41BB-B4ED-D4000B16DC24}"/>
              </a:ext>
            </a:extLst>
          </p:cNvPr>
          <p:cNvSpPr txBox="1">
            <a:spLocks/>
          </p:cNvSpPr>
          <p:nvPr/>
        </p:nvSpPr>
        <p:spPr>
          <a:xfrm>
            <a:off x="1069848" y="13292"/>
            <a:ext cx="10058400" cy="1049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practice: common to zero pad</a:t>
            </a:r>
          </a:p>
        </p:txBody>
      </p:sp>
    </p:spTree>
    <p:extLst>
      <p:ext uri="{BB962C8B-B14F-4D97-AF65-F5344CB8AC3E}">
        <p14:creationId xmlns:p14="http://schemas.microsoft.com/office/powerpoint/2010/main" val="3739956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28600"/>
            <a:ext cx="10795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881137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92776" y="0"/>
            <a:ext cx="10058400" cy="9792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Pooling Layer</a:t>
            </a:r>
          </a:p>
        </p:txBody>
      </p:sp>
      <p:sp>
        <p:nvSpPr>
          <p:cNvPr id="2" name="Rectangle 1"/>
          <p:cNvSpPr/>
          <p:nvPr/>
        </p:nvSpPr>
        <p:spPr>
          <a:xfrm>
            <a:off x="812800" y="1026084"/>
            <a:ext cx="1168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- makes the representations smaller and more manageable</a:t>
            </a:r>
          </a:p>
          <a:p>
            <a:r>
              <a:rPr lang="en-US" sz="2400" b="0" dirty="0"/>
              <a:t>- operates over each activation map independently:</a:t>
            </a:r>
          </a:p>
        </p:txBody>
      </p:sp>
      <p:pic>
        <p:nvPicPr>
          <p:cNvPr id="3074" name="Picture 2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2045620"/>
            <a:ext cx="65278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956426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cs231n.github.io/assets/cnn/max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1" y="1600200"/>
            <a:ext cx="99949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D77E0-3859-BA46-91FC-3501E52C1B70}"/>
              </a:ext>
            </a:extLst>
          </p:cNvPr>
          <p:cNvSpPr txBox="1"/>
          <p:nvPr/>
        </p:nvSpPr>
        <p:spPr>
          <a:xfrm>
            <a:off x="6172200" y="45720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</a:rPr>
              <a:t>Backward pass: upstream gradient is passed back only to the unit with max value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D64334-7D79-4F99-AF8A-BC4622D33088}"/>
              </a:ext>
            </a:extLst>
          </p:cNvPr>
          <p:cNvSpPr txBox="1">
            <a:spLocks/>
          </p:cNvSpPr>
          <p:nvPr/>
        </p:nvSpPr>
        <p:spPr>
          <a:xfrm>
            <a:off x="692776" y="0"/>
            <a:ext cx="10058400" cy="97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</a:rPr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36828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" y="1066800"/>
            <a:ext cx="1065784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3D1A24-7375-4D9F-A3C5-E8FAF6D93A41}"/>
              </a:ext>
            </a:extLst>
          </p:cNvPr>
          <p:cNvSpPr txBox="1">
            <a:spLocks/>
          </p:cNvSpPr>
          <p:nvPr/>
        </p:nvSpPr>
        <p:spPr>
          <a:xfrm>
            <a:off x="692776" y="0"/>
            <a:ext cx="10058400" cy="97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Pooling Layer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1200" y="1066800"/>
            <a:ext cx="1117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Connect every neuron in one layer to every neuron in another layer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Same as the traditional multi-layer perceptron neural network</a:t>
            </a:r>
          </a:p>
        </p:txBody>
      </p:sp>
      <p:pic>
        <p:nvPicPr>
          <p:cNvPr id="1026" name="Picture 2" descr="Fully-connected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3201"/>
            <a:ext cx="4673600" cy="401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550224"/>
            <a:ext cx="5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Image Source: </a:t>
            </a:r>
            <a:r>
              <a:rPr lang="en-US" sz="1400" b="0" dirty="0">
                <a:hlinkClick r:id="rId3"/>
              </a:rPr>
              <a:t>machinethink.net</a:t>
            </a:r>
            <a:endParaRPr lang="en-US" sz="1400" b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A7896C-3B8F-45B1-860A-7D07ED332946}"/>
              </a:ext>
            </a:extLst>
          </p:cNvPr>
          <p:cNvSpPr txBox="1">
            <a:spLocks/>
          </p:cNvSpPr>
          <p:nvPr/>
        </p:nvSpPr>
        <p:spPr>
          <a:xfrm>
            <a:off x="692776" y="-4994"/>
            <a:ext cx="10058400" cy="97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Fully Connected Layer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063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1200" y="1066800"/>
            <a:ext cx="1117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Connect every neuron in one layer to every neuron in another layer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Same as the traditional multi-layer perceptron neural network</a:t>
            </a:r>
          </a:p>
        </p:txBody>
      </p:sp>
      <p:pic>
        <p:nvPicPr>
          <p:cNvPr id="1026" name="Picture 2" descr="Fully-connected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3201"/>
            <a:ext cx="4673600" cy="401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550224"/>
            <a:ext cx="5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Image Source: </a:t>
            </a:r>
            <a:r>
              <a:rPr lang="en-US" sz="1400" b="0" dirty="0">
                <a:hlinkClick r:id="rId3"/>
              </a:rPr>
              <a:t>machinethink.net</a:t>
            </a:r>
            <a:endParaRPr lang="en-US" sz="14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711200" y="3810001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No. of Neurons (Last FC)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= No. of classes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36DEA-7687-4DA2-BDBE-A9F56B0AFF60}"/>
              </a:ext>
            </a:extLst>
          </p:cNvPr>
          <p:cNvSpPr txBox="1">
            <a:spLocks/>
          </p:cNvSpPr>
          <p:nvPr/>
        </p:nvSpPr>
        <p:spPr>
          <a:xfrm>
            <a:off x="692776" y="-4994"/>
            <a:ext cx="10058400" cy="97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Fully Connected Layer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3534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347789"/>
            <a:ext cx="92710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8001" y="6550224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cs231n, Stanford University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370A6F-41CD-43F2-9BB3-0AB4CFFDE99B}"/>
              </a:ext>
            </a:extLst>
          </p:cNvPr>
          <p:cNvSpPr txBox="1">
            <a:spLocks/>
          </p:cNvSpPr>
          <p:nvPr/>
        </p:nvSpPr>
        <p:spPr>
          <a:xfrm>
            <a:off x="692776" y="0"/>
            <a:ext cx="10058400" cy="97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</a:rPr>
              <a:t>Non-linearity Layer</a:t>
            </a:r>
          </a:p>
        </p:txBody>
      </p:sp>
    </p:spTree>
    <p:extLst>
      <p:ext uri="{BB962C8B-B14F-4D97-AF65-F5344CB8AC3E}">
        <p14:creationId xmlns:p14="http://schemas.microsoft.com/office/powerpoint/2010/main" val="297278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11887200" cy="1676400"/>
          </a:xfrm>
        </p:spPr>
        <p:txBody>
          <a:bodyPr>
            <a:noAutofit/>
          </a:bodyPr>
          <a:lstStyle/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How to apply NN over Image?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dirty="0">
                <a:latin typeface="+mj-lt"/>
              </a:rPr>
              <a:t>     </a:t>
            </a:r>
            <a:endParaRPr lang="en-US" b="1" dirty="0">
              <a:latin typeface="+mj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798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25939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9047" y="908559"/>
            <a:ext cx="1111420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Non-</a:t>
            </a:r>
            <a:r>
              <a:rPr lang="en-US" sz="2400" dirty="0" err="1"/>
              <a:t>linearities</a:t>
            </a:r>
            <a:r>
              <a:rPr lang="en-US" sz="2400" dirty="0"/>
              <a:t> needed to learn complex (non-linear) representations of data, otherwise the NN would be just a linear function 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More layers and neurons can approximate more complex functions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26488" y="22305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Functions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4" y="1846715"/>
            <a:ext cx="11060955" cy="36962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59254" y="6494080"/>
            <a:ext cx="569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Full list: </a:t>
            </a:r>
            <a:r>
              <a:rPr lang="en-US" sz="1600" dirty="0">
                <a:hlinkClick r:id="rId4"/>
              </a:rPr>
              <a:t>https://en.wikipedia.org/wiki/Activation_function</a:t>
            </a:r>
            <a:r>
              <a:rPr lang="en-US" sz="1600" dirty="0"/>
              <a:t> </a:t>
            </a:r>
            <a:endParaRPr lang="el-GR" sz="1600" dirty="0"/>
          </a:p>
        </p:txBody>
      </p:sp>
      <p:sp>
        <p:nvSpPr>
          <p:cNvPr id="2" name="Ορθογώνιο 1"/>
          <p:cNvSpPr/>
          <p:nvPr/>
        </p:nvSpPr>
        <p:spPr>
          <a:xfrm>
            <a:off x="546498" y="647237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i="1" dirty="0"/>
              <a:t>http://cs231n.github.io/assets/nn1/</a:t>
            </a:r>
            <a:r>
              <a:rPr lang="en-US" sz="1400" i="1" dirty="0" err="1"/>
              <a:t>layer_sizes.jpeg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78574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896169" y="31735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Function: Sigmoid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82" y="890572"/>
            <a:ext cx="4562289" cy="3238368"/>
          </a:xfrm>
          <a:prstGeom prst="rect">
            <a:avLst/>
          </a:prstGeom>
        </p:spPr>
      </p:pic>
      <p:sp>
        <p:nvSpPr>
          <p:cNvPr id="14" name="Ορθογώνιο 13"/>
          <p:cNvSpPr/>
          <p:nvPr/>
        </p:nvSpPr>
        <p:spPr>
          <a:xfrm>
            <a:off x="640832" y="3042315"/>
            <a:ext cx="102942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.AppleSystemUIFont" charset="-120"/>
              <a:buChar char="+"/>
              <a:defRPr/>
            </a:pPr>
            <a:r>
              <a:rPr lang="en-US" sz="2200" dirty="0"/>
              <a:t>Nice interpretation as the </a:t>
            </a:r>
            <a:r>
              <a:rPr lang="en-US" sz="2200" b="1" dirty="0">
                <a:solidFill>
                  <a:schemeClr val="accent2"/>
                </a:solidFill>
              </a:rPr>
              <a:t>firing rate</a:t>
            </a:r>
            <a:r>
              <a:rPr lang="en-US" sz="2200" dirty="0"/>
              <a:t> of a neuron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sz="2200" dirty="0"/>
              <a:t>0 = not firing at all 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sz="2200" dirty="0"/>
              <a:t>1 = fully firing</a:t>
            </a:r>
          </a:p>
          <a:p>
            <a:pPr marL="742950" lvl="1" indent="-285750">
              <a:buFont typeface="Arial" charset="0"/>
              <a:buChar char="•"/>
              <a:defRPr/>
            </a:pPr>
            <a:endParaRPr lang="en-US" sz="2200" dirty="0"/>
          </a:p>
          <a:p>
            <a:pPr marL="285750" lvl="2" indent="-285750">
              <a:buFont typeface=".AppleSystemUIFont" charset="-120"/>
              <a:buChar char="-"/>
              <a:defRPr/>
            </a:pPr>
            <a:r>
              <a:rPr lang="en-US" sz="2200" dirty="0"/>
              <a:t>Sigmoid neurons </a:t>
            </a:r>
            <a:r>
              <a:rPr lang="en-US" sz="2200" b="1" dirty="0">
                <a:solidFill>
                  <a:schemeClr val="accent2"/>
                </a:solidFill>
              </a:rPr>
              <a:t>saturate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2"/>
                </a:solidFill>
              </a:rPr>
              <a:t>kill gradients</a:t>
            </a:r>
            <a:r>
              <a:rPr lang="en-US" sz="2200" dirty="0"/>
              <a:t>, thus NN will barely learn</a:t>
            </a:r>
            <a:endParaRPr lang="en-US" sz="2200" b="1" dirty="0">
              <a:solidFill>
                <a:schemeClr val="accent2"/>
              </a:solidFill>
            </a:endParaRPr>
          </a:p>
          <a:p>
            <a:pPr marL="742950" lvl="1" indent="-285750">
              <a:buSzPct val="110000"/>
              <a:buFont typeface="Arial" charset="0"/>
              <a:buChar char="•"/>
              <a:defRPr/>
            </a:pPr>
            <a:r>
              <a:rPr lang="en-US" sz="2200" dirty="0"/>
              <a:t>when the neuron’s activation are 0 or 1 (saturate)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sz="2200" dirty="0"/>
              <a:t>gradient at these regions almost zero 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sz="2200" dirty="0"/>
              <a:t>almost no signal will flow to its weights 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sz="2200" dirty="0"/>
              <a:t>if initial weights are too large then most neurons would saturate</a:t>
            </a:r>
          </a:p>
        </p:txBody>
      </p:sp>
      <p:sp>
        <p:nvSpPr>
          <p:cNvPr id="2" name="Ορθογώνιο 1"/>
          <p:cNvSpPr/>
          <p:nvPr/>
        </p:nvSpPr>
        <p:spPr>
          <a:xfrm>
            <a:off x="840684" y="1043351"/>
            <a:ext cx="6069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Takes a real-valued number and “squashes” it into range between 0 and 1. </a:t>
            </a:r>
          </a:p>
          <a:p>
            <a:pPr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21668" y="2080499"/>
                <a:ext cx="14812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4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l-GR" sz="24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68" y="2080499"/>
                <a:ext cx="1481239" cy="369332"/>
              </a:xfrm>
              <a:prstGeom prst="rect">
                <a:avLst/>
              </a:prstGeom>
              <a:blipFill>
                <a:blip r:embed="rId4"/>
                <a:stretch>
                  <a:fillRect l="-4527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Ορθογώνιο 3"/>
          <p:cNvSpPr/>
          <p:nvPr/>
        </p:nvSpPr>
        <p:spPr>
          <a:xfrm>
            <a:off x="543475" y="6544950"/>
            <a:ext cx="4085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i="1" dirty="0"/>
              <a:t>http://</a:t>
            </a:r>
            <a:r>
              <a:rPr lang="en-US" sz="1200" i="1" dirty="0" err="1"/>
              <a:t>adilmoujahid.com</a:t>
            </a:r>
            <a:r>
              <a:rPr lang="en-US" sz="1200" i="1" dirty="0"/>
              <a:t>/images/</a:t>
            </a:r>
            <a:r>
              <a:rPr lang="en-US" sz="1200" i="1" dirty="0" err="1"/>
              <a:t>activation.png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76033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Ορθογώνιο 13"/>
              <p:cNvSpPr/>
              <p:nvPr/>
            </p:nvSpPr>
            <p:spPr>
              <a:xfrm>
                <a:off x="725676" y="3785362"/>
                <a:ext cx="847842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sz="2400" dirty="0"/>
                  <a:t>Like sigmoid, </a:t>
                </a:r>
                <a:r>
                  <a:rPr lang="en-US" sz="2400" dirty="0" err="1"/>
                  <a:t>tanh</a:t>
                </a:r>
                <a:r>
                  <a:rPr lang="en-US" sz="2400" dirty="0"/>
                  <a:t> neurons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saturate</a:t>
                </a:r>
              </a:p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sz="2400" dirty="0"/>
                  <a:t>Unlike sigmoid, output is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zero-centered</a:t>
                </a:r>
              </a:p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sz="2400" dirty="0" err="1"/>
                  <a:t>Tanh</a:t>
                </a:r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scaled sigmoid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charset="0"/>
                      </a:rPr>
                      <m:t>=2</m:t>
                    </m:r>
                    <m:r>
                      <a:rPr lang="en-US" sz="2400" i="1">
                        <a:latin typeface="Cambria Math" charset="0"/>
                      </a:rPr>
                      <m:t>𝑠𝑖𝑔𝑚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−1</m:t>
                    </m:r>
                  </m:oMath>
                </a14:m>
                <a:endParaRPr lang="en-US" sz="2400" dirty="0"/>
              </a:p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sz="2400" dirty="0"/>
                  <a:t>Drawbacks of Sigmoid with Tanh also.</a:t>
                </a:r>
              </a:p>
            </p:txBody>
          </p:sp>
        </mc:Choice>
        <mc:Fallback xmlns="">
          <p:sp>
            <p:nvSpPr>
              <p:cNvPr id="14" name="Ορθογώνιο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6" y="3785362"/>
                <a:ext cx="8478420" cy="1569660"/>
              </a:xfrm>
              <a:prstGeom prst="rect">
                <a:avLst/>
              </a:prstGeom>
              <a:blipFill>
                <a:blip r:embed="rId3"/>
                <a:stretch>
                  <a:fillRect l="-1366" t="-6226" b="-97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Εικόνα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06" y="1041401"/>
            <a:ext cx="4793858" cy="33797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FB3446-A018-48A4-B653-20F79AECE5F7}"/>
              </a:ext>
            </a:extLst>
          </p:cNvPr>
          <p:cNvSpPr txBox="1">
            <a:spLocks/>
          </p:cNvSpPr>
          <p:nvPr/>
        </p:nvSpPr>
        <p:spPr>
          <a:xfrm>
            <a:off x="1896169" y="31735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Function: Tanh</a:t>
            </a:r>
          </a:p>
        </p:txBody>
      </p:sp>
      <p:sp>
        <p:nvSpPr>
          <p:cNvPr id="9" name="Ορθογώνιο 1">
            <a:extLst>
              <a:ext uri="{FF2B5EF4-FFF2-40B4-BE49-F238E27FC236}">
                <a16:creationId xmlns:a16="http://schemas.microsoft.com/office/drawing/2014/main" id="{C7204EA5-02C9-4CB5-A63C-012F8E25598C}"/>
              </a:ext>
            </a:extLst>
          </p:cNvPr>
          <p:cNvSpPr/>
          <p:nvPr/>
        </p:nvSpPr>
        <p:spPr>
          <a:xfrm>
            <a:off x="840684" y="1043351"/>
            <a:ext cx="6282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Takes a real-valued number and “squashes” it into range between -1 and 1. </a:t>
            </a:r>
          </a:p>
          <a:p>
            <a:pPr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7AAB57-DE62-4AA5-A99B-B52F63228C74}"/>
                  </a:ext>
                </a:extLst>
              </p:cNvPr>
              <p:cNvSpPr txBox="1"/>
              <p:nvPr/>
            </p:nvSpPr>
            <p:spPr>
              <a:xfrm>
                <a:off x="2821668" y="2080499"/>
                <a:ext cx="17104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4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l-GR" sz="24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7AAB57-DE62-4AA5-A99B-B52F6322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68" y="2080499"/>
                <a:ext cx="1710468" cy="369332"/>
              </a:xfrm>
              <a:prstGeom prst="rect">
                <a:avLst/>
              </a:prstGeom>
              <a:blipFill>
                <a:blip r:embed="rId5"/>
                <a:stretch>
                  <a:fillRect l="-3929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Ορθογώνιο 3">
            <a:extLst>
              <a:ext uri="{FF2B5EF4-FFF2-40B4-BE49-F238E27FC236}">
                <a16:creationId xmlns:a16="http://schemas.microsoft.com/office/drawing/2014/main" id="{A428D1E3-1371-466D-B745-7AAD58F391AD}"/>
              </a:ext>
            </a:extLst>
          </p:cNvPr>
          <p:cNvSpPr/>
          <p:nvPr/>
        </p:nvSpPr>
        <p:spPr>
          <a:xfrm>
            <a:off x="543475" y="6544950"/>
            <a:ext cx="4085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i="1" dirty="0"/>
              <a:t>http://</a:t>
            </a:r>
            <a:r>
              <a:rPr lang="en-US" sz="1200" i="1" dirty="0" err="1"/>
              <a:t>adilmoujahid.com</a:t>
            </a:r>
            <a:r>
              <a:rPr lang="en-US" sz="1200" i="1" dirty="0"/>
              <a:t>/images/</a:t>
            </a:r>
            <a:r>
              <a:rPr lang="en-US" sz="1200" i="1" dirty="0" err="1"/>
              <a:t>activation.png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6111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" name="Ορθογώνιο 1"/>
          <p:cNvSpPr/>
          <p:nvPr/>
        </p:nvSpPr>
        <p:spPr>
          <a:xfrm>
            <a:off x="868967" y="1352448"/>
            <a:ext cx="4928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Takes a real-valued number and thresholds it at zero</a:t>
            </a:r>
          </a:p>
          <a:p>
            <a:pPr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60978" y="2264008"/>
                <a:ext cx="1230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400" i="1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l-GR" sz="24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78" y="2264008"/>
                <a:ext cx="1230530" cy="369332"/>
              </a:xfrm>
              <a:prstGeom prst="rect">
                <a:avLst/>
              </a:prstGeom>
              <a:blipFill>
                <a:blip r:embed="rId3"/>
                <a:stretch>
                  <a:fillRect l="-5446" r="-1980" b="-180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123" y="1270973"/>
            <a:ext cx="4776712" cy="3416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7325" y="3003839"/>
            <a:ext cx="10225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Most Deep Networks use </a:t>
            </a:r>
            <a:r>
              <a:rPr lang="en-US" sz="2400" dirty="0" err="1"/>
              <a:t>ReLU</a:t>
            </a:r>
            <a:r>
              <a:rPr lang="en-US" sz="2400" dirty="0"/>
              <a:t> nowadays 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sz="2400" dirty="0"/>
              <a:t>Trains much </a:t>
            </a:r>
            <a:r>
              <a:rPr lang="en-US" sz="2400" b="1" dirty="0">
                <a:solidFill>
                  <a:schemeClr val="accent2"/>
                </a:solidFill>
              </a:rPr>
              <a:t>faster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accelerates the convergence of SGD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due to linear, non-saturating form 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sz="2400" dirty="0"/>
              <a:t>Less expensive operations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compared to sigmoid/</a:t>
            </a:r>
            <a:r>
              <a:rPr lang="en-US" sz="2400" dirty="0" err="1"/>
              <a:t>tanh</a:t>
            </a:r>
            <a:r>
              <a:rPr lang="en-US" sz="2400" dirty="0"/>
              <a:t> (exponentials etc.)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implemented by simply thresholding a matrix at zero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sz="2400" dirty="0"/>
              <a:t>More </a:t>
            </a:r>
            <a:r>
              <a:rPr lang="en-US" sz="2400" b="1" dirty="0">
                <a:solidFill>
                  <a:schemeClr val="accent2"/>
                </a:solidFill>
              </a:rPr>
              <a:t>expressive 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sz="2400" dirty="0"/>
              <a:t>Prevents the </a:t>
            </a:r>
            <a:r>
              <a:rPr lang="en-US" sz="2400" b="1" dirty="0">
                <a:solidFill>
                  <a:schemeClr val="accent2"/>
                </a:solidFill>
              </a:rPr>
              <a:t>gradient vanishing problem</a:t>
            </a:r>
            <a:r>
              <a:rPr lang="en-US" sz="2400" dirty="0">
                <a:solidFill>
                  <a:schemeClr val="accent2"/>
                </a:solidFill>
              </a:rPr>
              <a:t> for +</a:t>
            </a:r>
            <a:r>
              <a:rPr lang="en-US" sz="2400" dirty="0" err="1">
                <a:solidFill>
                  <a:schemeClr val="accent2"/>
                </a:solidFill>
              </a:rPr>
              <a:t>ive</a:t>
            </a:r>
            <a:r>
              <a:rPr lang="en-US" sz="2400" dirty="0">
                <a:solidFill>
                  <a:schemeClr val="accent2"/>
                </a:solidFill>
              </a:rPr>
              <a:t>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Ορθογώνιο 7"/>
              <p:cNvSpPr/>
              <p:nvPr/>
            </p:nvSpPr>
            <p:spPr>
              <a:xfrm>
                <a:off x="4147646" y="1771566"/>
                <a:ext cx="2509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sz="2400" dirty="0"/>
              </a:p>
            </p:txBody>
          </p:sp>
        </mc:Choice>
        <mc:Fallback xmlns="">
          <p:sp>
            <p:nvSpPr>
              <p:cNvPr id="8" name="Ορθογώνιο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646" y="1771566"/>
                <a:ext cx="2509982" cy="461665"/>
              </a:xfrm>
              <a:prstGeom prst="rect">
                <a:avLst/>
              </a:prstGeom>
              <a:blipFill>
                <a:blip r:embed="rId5"/>
                <a:stretch>
                  <a:fillRect r="-243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Ορθογώνιο 3">
            <a:extLst>
              <a:ext uri="{FF2B5EF4-FFF2-40B4-BE49-F238E27FC236}">
                <a16:creationId xmlns:a16="http://schemas.microsoft.com/office/drawing/2014/main" id="{B4CE80DE-1E8F-4174-B716-23D977C82942}"/>
              </a:ext>
            </a:extLst>
          </p:cNvPr>
          <p:cNvSpPr/>
          <p:nvPr/>
        </p:nvSpPr>
        <p:spPr>
          <a:xfrm>
            <a:off x="543475" y="6544950"/>
            <a:ext cx="4085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i="1" dirty="0"/>
              <a:t>http://</a:t>
            </a:r>
            <a:r>
              <a:rPr lang="en-US" sz="1200" i="1" dirty="0" err="1"/>
              <a:t>adilmoujahid.com</a:t>
            </a:r>
            <a:r>
              <a:rPr lang="en-US" sz="1200" i="1" dirty="0"/>
              <a:t>/images/</a:t>
            </a:r>
            <a:r>
              <a:rPr lang="en-US" sz="1200" i="1" dirty="0" err="1"/>
              <a:t>activation.png</a:t>
            </a:r>
            <a:endParaRPr lang="en-US" sz="1200" i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EA82CAA-9BE3-4F8E-A540-B0B1B3AF1D8F}"/>
              </a:ext>
            </a:extLst>
          </p:cNvPr>
          <p:cNvSpPr txBox="1">
            <a:spLocks/>
          </p:cNvSpPr>
          <p:nvPr/>
        </p:nvSpPr>
        <p:spPr>
          <a:xfrm>
            <a:off x="1896169" y="31735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73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4" y="853201"/>
            <a:ext cx="8780096" cy="53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106" y="6251479"/>
            <a:ext cx="4605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0000FF"/>
                </a:solidFill>
              </a:rPr>
              <a:t>ReLU</a:t>
            </a:r>
            <a:r>
              <a:rPr lang="en-US" sz="2400" dirty="0">
                <a:solidFill>
                  <a:srgbClr val="0000FF"/>
                </a:solidFill>
              </a:rPr>
              <a:t> is special case of Swish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6685" y="653257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/>
              <a:t>Ramachandran</a:t>
            </a:r>
            <a:r>
              <a:rPr lang="en-US" sz="1400" dirty="0"/>
              <a:t> et al. "Swish: a self-gated activation function."  </a:t>
            </a:r>
            <a:r>
              <a:rPr lang="en-US" sz="1400" i="1" dirty="0"/>
              <a:t>ICLR Workshops</a:t>
            </a:r>
            <a:r>
              <a:rPr lang="en-US" sz="1400" dirty="0"/>
              <a:t>, 2018.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5" y="2404556"/>
            <a:ext cx="3566160" cy="40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167E9C-0515-4D01-BE5F-D850A5176CBF}"/>
              </a:ext>
            </a:extLst>
          </p:cNvPr>
          <p:cNvSpPr txBox="1">
            <a:spLocks/>
          </p:cNvSpPr>
          <p:nvPr/>
        </p:nvSpPr>
        <p:spPr>
          <a:xfrm>
            <a:off x="1896169" y="31735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Function: Swish</a:t>
            </a:r>
          </a:p>
        </p:txBody>
      </p:sp>
    </p:spTree>
    <p:extLst>
      <p:ext uri="{BB962C8B-B14F-4D97-AF65-F5344CB8AC3E}">
        <p14:creationId xmlns:p14="http://schemas.microsoft.com/office/powerpoint/2010/main" val="1404250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8" y="1469945"/>
            <a:ext cx="6102686" cy="326555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708623" y="30196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Regularization</a:t>
            </a:r>
          </a:p>
        </p:txBody>
      </p:sp>
      <p:sp>
        <p:nvSpPr>
          <p:cNvPr id="9" name="Ορθογώνιο 8"/>
          <p:cNvSpPr/>
          <p:nvPr/>
        </p:nvSpPr>
        <p:spPr>
          <a:xfrm>
            <a:off x="6383271" y="1597989"/>
            <a:ext cx="53719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Dropout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Randomly drop units (along with their connections) during training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Each unit retained with fixed probability p, independent of other units </a:t>
            </a:r>
          </a:p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Hyper-parameter</a:t>
            </a:r>
            <a:r>
              <a:rPr lang="en-US" sz="2400" dirty="0"/>
              <a:t> p to be chosen (tuned)</a:t>
            </a:r>
          </a:p>
        </p:txBody>
      </p:sp>
      <p:sp>
        <p:nvSpPr>
          <p:cNvPr id="5" name="Ορθογώνιο 4"/>
          <p:cNvSpPr/>
          <p:nvPr/>
        </p:nvSpPr>
        <p:spPr>
          <a:xfrm>
            <a:off x="1242536" y="6467480"/>
            <a:ext cx="1007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Srivastava, </a:t>
            </a:r>
            <a:r>
              <a:rPr lang="en-US" sz="1200" i="1" dirty="0" err="1">
                <a:solidFill>
                  <a:srgbClr val="222222"/>
                </a:solidFill>
                <a:latin typeface="Arial" charset="0"/>
              </a:rPr>
              <a:t>Nitish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, et al. 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  <a:hlinkClick r:id="rId4"/>
              </a:rPr>
              <a:t>"Dropout: a simple way to prevent neural networks from overfitting."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 Journal of machine learning research (2014)</a:t>
            </a:r>
            <a:endParaRPr lang="el-GR" sz="1200" i="1" dirty="0"/>
          </a:p>
        </p:txBody>
      </p:sp>
    </p:spTree>
    <p:extLst>
      <p:ext uri="{BB962C8B-B14F-4D97-AF65-F5344CB8AC3E}">
        <p14:creationId xmlns:p14="http://schemas.microsoft.com/office/powerpoint/2010/main" val="169169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213566" y="1006488"/>
            <a:ext cx="9974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“We want zero-mean unit-variance activations?  lets make them so.”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28800" y="2006854"/>
            <a:ext cx="8502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consider a batch of activations at some layer. To make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each dimension zero-mean unit-variance, apply: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828800" y="12616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en-US" sz="4800" dirty="0"/>
              <a:t>Batch Normalization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85023" y="6334780"/>
            <a:ext cx="52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Batch Normalization: Accelerating Deep Network Training by </a:t>
            </a:r>
          </a:p>
          <a:p>
            <a:r>
              <a:rPr lang="en-US" sz="1400" dirty="0"/>
              <a:t>Reducing Internal Covariate Shift [</a:t>
            </a:r>
            <a:r>
              <a:rPr lang="en-US" sz="1400" dirty="0" err="1">
                <a:hlinkClick r:id="rId3"/>
              </a:rPr>
              <a:t>Ioffe</a:t>
            </a:r>
            <a:r>
              <a:rPr lang="en-US" sz="1400" dirty="0">
                <a:hlinkClick r:id="rId3"/>
              </a:rPr>
              <a:t> and </a:t>
            </a:r>
            <a:r>
              <a:rPr lang="en-US" sz="1400" dirty="0" err="1">
                <a:hlinkClick r:id="rId3"/>
              </a:rPr>
              <a:t>Szegedy</a:t>
            </a:r>
            <a:r>
              <a:rPr lang="en-US" sz="1400" dirty="0">
                <a:hlinkClick r:id="rId3"/>
              </a:rPr>
              <a:t> 2015</a:t>
            </a:r>
            <a:r>
              <a:rPr lang="en-US" sz="1400" dirty="0"/>
              <a:t>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54684" y="64886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cs231n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11" y="3447450"/>
            <a:ext cx="3017520" cy="98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901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Classification/Loss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SVM Classifier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SVM Loss/Hinge Loss/Max-margin Loss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err="1">
                <a:solidFill>
                  <a:srgbClr val="0000FF"/>
                </a:solidFill>
              </a:rPr>
              <a:t>Softmax</a:t>
            </a:r>
            <a:r>
              <a:rPr lang="en-US" sz="2800" dirty="0">
                <a:solidFill>
                  <a:srgbClr val="0000FF"/>
                </a:solidFill>
              </a:rPr>
              <a:t> Classifier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err="1">
                <a:solidFill>
                  <a:srgbClr val="0000FF"/>
                </a:solidFill>
              </a:rPr>
              <a:t>Softmax</a:t>
            </a:r>
            <a:r>
              <a:rPr lang="en-US" sz="2800" dirty="0">
                <a:solidFill>
                  <a:srgbClr val="0000FF"/>
                </a:solidFill>
              </a:rPr>
              <a:t> Loss/Cross-entropy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2330571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181601" y="3276601"/>
            <a:ext cx="5313363" cy="3311121"/>
            <a:chOff x="77788" y="1524001"/>
            <a:chExt cx="8969375" cy="5589433"/>
          </a:xfrm>
        </p:grpSpPr>
        <p:pic>
          <p:nvPicPr>
            <p:cNvPr id="17" name="Picture 16" descr="filter_z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7861" r="9666" b="12045"/>
            <a:stretch>
              <a:fillRect/>
            </a:stretch>
          </p:blipFill>
          <p:spPr bwMode="auto">
            <a:xfrm>
              <a:off x="4953000" y="1524001"/>
              <a:ext cx="4094163" cy="27289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3581400"/>
              <a:ext cx="4114800" cy="2743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filter_z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2" t="8075" r="9827" b="11832"/>
            <a:stretch>
              <a:fillRect/>
            </a:stretch>
          </p:blipFill>
          <p:spPr bwMode="auto">
            <a:xfrm>
              <a:off x="4802189" y="3581400"/>
              <a:ext cx="4113212" cy="277653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676400" y="6334124"/>
              <a:ext cx="1467156" cy="77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Input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350841" y="6324600"/>
              <a:ext cx="3258525" cy="77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Feature Map</a:t>
              </a:r>
            </a:p>
          </p:txBody>
        </p:sp>
        <p:sp>
          <p:nvSpPr>
            <p:cNvPr id="25" name="Right Arrow 24"/>
            <p:cNvSpPr>
              <a:spLocks noChangeArrowheads="1"/>
            </p:cNvSpPr>
            <p:nvPr/>
          </p:nvSpPr>
          <p:spPr bwMode="auto">
            <a:xfrm>
              <a:off x="4268788" y="48006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6" name="Right Arrow 25"/>
            <p:cNvSpPr>
              <a:spLocks noChangeArrowheads="1"/>
            </p:cNvSpPr>
            <p:nvPr/>
          </p:nvSpPr>
          <p:spPr bwMode="auto">
            <a:xfrm rot="19622137">
              <a:off x="4317928" y="3618382"/>
              <a:ext cx="457200" cy="32173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46475" y="3733801"/>
              <a:ext cx="204788" cy="1091041"/>
            </a:xfrm>
            <a:prstGeom prst="rect">
              <a:avLst/>
            </a:prstGeom>
          </p:spPr>
          <p:txBody>
            <a:bodyPr lIns="91430" tIns="45715" rIns="91430" bIns="45715">
              <a:spAutoFit/>
            </a:bodyPr>
            <a:lstStyle/>
            <a:p>
              <a:pPr>
                <a:defRPr/>
              </a:pPr>
              <a:r>
                <a:rPr lang="en-US" sz="1200" dirty="0"/>
                <a:t>...</a:t>
              </a: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8686800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Summary: CNN pipeline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28501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8686800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Summary: CNN pipeline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38C734-633B-4043-A2A6-4B9F5A03E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49" y="1419898"/>
            <a:ext cx="4109653" cy="13995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7D4BF-E2A4-C24D-8FEE-821D5F541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5" y="2981222"/>
            <a:ext cx="4099946" cy="1514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895A96-A630-5642-A3D3-19427B4C5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572000"/>
            <a:ext cx="4203136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CEAB73-DE5E-B046-ABF5-875138EF05BA}"/>
              </a:ext>
            </a:extLst>
          </p:cNvPr>
          <p:cNvSpPr txBox="1"/>
          <p:nvPr/>
        </p:nvSpPr>
        <p:spPr>
          <a:xfrm>
            <a:off x="8677755" y="6550224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</a:t>
            </a:r>
            <a:r>
              <a:rPr lang="en-US" sz="1400" b="0" dirty="0">
                <a:hlinkClick r:id="rId5"/>
              </a:rPr>
              <a:t>Stanford 231n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89615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12798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352798" y="2590801"/>
            <a:ext cx="2438400" cy="190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352798" y="1447800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2700" dirty="0">
                <a:solidFill>
                  <a:srgbClr val="7030A0"/>
                </a:solidFill>
                <a:latin typeface="+mj-lt"/>
              </a:rPr>
              <a:t>Stretch pixels in single column vector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8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4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17" name="Picture 16" descr="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4953000" y="2323449"/>
            <a:ext cx="3581400" cy="233479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029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10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29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82000" y="2017704"/>
            <a:ext cx="2057400" cy="95409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algn="ctr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  <a:br>
              <a:rPr lang="en-US" sz="2800" dirty="0">
                <a:latin typeface="+mn-lt"/>
                <a:cs typeface="+mn-cs"/>
              </a:rPr>
            </a:br>
            <a:r>
              <a:rPr lang="en-US" sz="2800" dirty="0">
                <a:latin typeface="+mn-lt"/>
                <a:cs typeface="+mn-cs"/>
              </a:rPr>
              <a:t>(or </a:t>
            </a:r>
            <a:r>
              <a:rPr lang="en-US" sz="2800" dirty="0" err="1">
                <a:latin typeface="+mn-lt"/>
                <a:cs typeface="+mn-cs"/>
              </a:rPr>
              <a:t>Avg</a:t>
            </a:r>
            <a:r>
              <a:rPr lang="en-US" sz="2800" dirty="0">
                <a:latin typeface="+mn-lt"/>
                <a:cs typeface="+mn-cs"/>
              </a:rPr>
              <a:t>)</a:t>
            </a:r>
          </a:p>
        </p:txBody>
      </p:sp>
      <p:pic>
        <p:nvPicPr>
          <p:cNvPr id="35" name="Picture 34" descr="max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8686800" y="3000373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8686800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Summary: CNN pipeline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729871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52" y="0"/>
            <a:ext cx="10058400" cy="1609344"/>
          </a:xfrm>
        </p:spPr>
        <p:txBody>
          <a:bodyPr/>
          <a:lstStyle/>
          <a:p>
            <a:r>
              <a:rPr lang="en-US" dirty="0"/>
              <a:t>Summary: CNN pipeline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181600" y="2450592"/>
            <a:ext cx="441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1"/>
            <a:ext cx="9144000" cy="2488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1" y="4400551"/>
            <a:ext cx="215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Softmax</a:t>
            </a:r>
            <a:r>
              <a:rPr lang="en-US" b="0" dirty="0"/>
              <a:t> layer:</a:t>
            </a:r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 bwMode="auto">
          <a:xfrm flipH="1" flipV="1">
            <a:off x="9448801" y="3276601"/>
            <a:ext cx="170501" cy="1354783"/>
          </a:xfrm>
          <a:prstGeom prst="curvedConnector4">
            <a:avLst>
              <a:gd name="adj1" fmla="val -134075"/>
              <a:gd name="adj2" fmla="val 585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Picture 2" descr="The VGGNet architecture">
            <a:extLst>
              <a:ext uri="{FF2B5EF4-FFF2-40B4-BE49-F238E27FC236}">
                <a16:creationId xmlns:a16="http://schemas.microsoft.com/office/drawing/2014/main" id="{B1B1215C-4EBA-4AFB-A45E-6B11643A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5280578"/>
            <a:ext cx="1191190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32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13753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ImageNet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Challenge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2" y="1581103"/>
            <a:ext cx="4657696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2" y="3028902"/>
            <a:ext cx="4572568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2190703"/>
            <a:ext cx="4572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2" y="3867103"/>
            <a:ext cx="4572000" cy="78224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84802" y="1676400"/>
            <a:ext cx="6603999" cy="304697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Human labels via Amazon </a:t>
            </a:r>
            <a:r>
              <a:rPr lang="en-US" sz="2400" b="0" dirty="0" err="1">
                <a:latin typeface="+mn-lt"/>
              </a:rPr>
              <a:t>MTurk</a:t>
            </a:r>
            <a:r>
              <a:rPr lang="en-US" sz="2400" b="0" dirty="0">
                <a:latin typeface="+mn-lt"/>
              </a:rPr>
              <a:t> 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Challenge: 1.2 million training images, 1000 classes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0400" y="5943601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hlinkClick r:id="rId6"/>
              </a:rPr>
              <a:t>www.image-net.org/challenges/LSVRC/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75551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13753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ImageNet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Challenge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2" y="1581103"/>
            <a:ext cx="4657696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2" y="3028902"/>
            <a:ext cx="4572568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2" y="2190703"/>
            <a:ext cx="4572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2" y="3867103"/>
            <a:ext cx="4572000" cy="78224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84802" y="1676400"/>
            <a:ext cx="6603999" cy="304697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Human labels via Amazon </a:t>
            </a:r>
            <a:r>
              <a:rPr lang="en-US" sz="2400" b="0" dirty="0" err="1">
                <a:latin typeface="+mn-lt"/>
              </a:rPr>
              <a:t>MTurk</a:t>
            </a:r>
            <a:r>
              <a:rPr lang="en-US" sz="2400" b="0" dirty="0">
                <a:latin typeface="+mn-lt"/>
              </a:rPr>
              <a:t> </a:t>
            </a:r>
          </a:p>
          <a:p>
            <a:pPr marL="342865" indent="-342865">
              <a:buFont typeface="Arial"/>
              <a:buChar char="•"/>
            </a:pPr>
            <a:endParaRPr lang="en-US" sz="24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+mn-lt"/>
              </a:rPr>
              <a:t>Challenge: 1.2 million training images, 1000 classes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0400" y="5943601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hlinkClick r:id="rId6"/>
              </a:rPr>
              <a:t>www.image-net.org/challenges/LSVRC/</a:t>
            </a:r>
            <a:endParaRPr lang="en-US" b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D5AD6-56C8-4657-B6A1-28DE7FC8BCC2}"/>
              </a:ext>
            </a:extLst>
          </p:cNvPr>
          <p:cNvSpPr/>
          <p:nvPr/>
        </p:nvSpPr>
        <p:spPr>
          <a:xfrm>
            <a:off x="120651" y="53975"/>
            <a:ext cx="11950700" cy="6753225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1069E-F390-4206-BABC-7889C9D0D80D}"/>
              </a:ext>
            </a:extLst>
          </p:cNvPr>
          <p:cNvSpPr txBox="1">
            <a:spLocks noChangeArrowheads="1"/>
          </p:cNvSpPr>
          <p:nvPr/>
        </p:nvSpPr>
        <p:spPr bwMode="auto">
          <a:xfrm rot="-1564598">
            <a:off x="1126068" y="1328641"/>
            <a:ext cx="9285817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8800" dirty="0">
                <a:solidFill>
                  <a:srgbClr val="C00000"/>
                </a:solidFill>
                <a:latin typeface="Arial" panose="020B0604020202020204" pitchFamily="34" charset="0"/>
              </a:rPr>
              <a:t>GPUs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8800" dirty="0">
                <a:solidFill>
                  <a:srgbClr val="C00000"/>
                </a:solidFill>
                <a:latin typeface="Arial" panose="020B0604020202020204" pitchFamily="34" charset="0"/>
              </a:rPr>
              <a:t>+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8800" dirty="0">
                <a:solidFill>
                  <a:srgbClr val="C00000"/>
                </a:solidFill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7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3180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ImageNet</a:t>
            </a:r>
            <a:r>
              <a:rPr lang="en-US" altLang="zh-TW" dirty="0"/>
              <a:t> Challenge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304800" y="828565"/>
          <a:ext cx="9343701" cy="6029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43712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filebox.ece.vt.edu/~jbhuang/teaching/ece5554-4554/fa16/images/deep_learn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01" y="914400"/>
            <a:ext cx="2460611" cy="474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251200" y="6336268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b="1" dirty="0"/>
              <a:t>Best Non-</a:t>
            </a:r>
            <a:r>
              <a:rPr lang="en-US" b="1" dirty="0" err="1"/>
              <a:t>ConvNet</a:t>
            </a:r>
            <a:r>
              <a:rPr lang="en-US" b="1" dirty="0"/>
              <a:t> in 2012: 26.2%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304800" y="828565"/>
          <a:ext cx="9343701" cy="6029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9E37A3F-E4EE-4D1D-9600-4E9E3F79C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23180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ImageNet</a:t>
            </a:r>
            <a:r>
              <a:rPr lang="en-US" altLang="zh-TW" dirty="0"/>
              <a:t>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43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dirty="0"/>
              <a:t>CNN Architectures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076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7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Krizhevsky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, et al.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Imagenet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 classification with deep convolutional neural networks.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NIPS 2012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Source: cs231n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01" y="116920"/>
            <a:ext cx="9547913" cy="20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735" y="2209802"/>
            <a:ext cx="118841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Full (simplified)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architecture: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[227x227x3]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[55x55x96]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96 11x11 filters at stride 4, pad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[27x27x96]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MAX POOL1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[27x27x96]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NORM1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Normalization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[27x27x256]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256 5x5 filters at stride 1, pad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[13x13x256]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MAX POOL2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[13x13x256]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NORM2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Normalization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[13x13x384]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384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[13x13x384]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384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[13x13x256]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CONV5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256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[6x6x256]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MAX POOL3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[4096]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55D5D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FC6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4096 neurons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[4096]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55D5D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FC7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4096 neurons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[1000]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55D5D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FC8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1000 neurons (class scores)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11736" y="2229683"/>
            <a:ext cx="49642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Details/Retrospectives: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first use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ReLU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used Norm layers (not common anymore)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heavy data augmentation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batch size 128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SGD Momentum 0.9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Learning rate 0.01, reduced manually when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accuracy saturates</a:t>
            </a:r>
          </a:p>
        </p:txBody>
      </p:sp>
    </p:spTree>
    <p:extLst>
      <p:ext uri="{BB962C8B-B14F-4D97-AF65-F5344CB8AC3E}">
        <p14:creationId xmlns:p14="http://schemas.microsoft.com/office/powerpoint/2010/main" val="421197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24011" y="6550225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Simonyan</a:t>
            </a:r>
            <a:r>
              <a:rPr lang="en-US" sz="1400" dirty="0"/>
              <a:t> et al. Very deep convolutional networks for large-scale image recognition. ICLR2015.</a:t>
            </a:r>
          </a:p>
        </p:txBody>
      </p:sp>
      <p:pic>
        <p:nvPicPr>
          <p:cNvPr id="1028" name="Picture 4" descr="Fig. A1. The standard VGG-16 network architecture as proposed in [32].... |  Download Scientific Diagram | Network architecture, Networking, Machine 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" y="838200"/>
            <a:ext cx="916939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75054" y="1447800"/>
            <a:ext cx="433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VGG16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A1059-D397-4634-AA52-79440B2C1842}"/>
              </a:ext>
            </a:extLst>
          </p:cNvPr>
          <p:cNvSpPr/>
          <p:nvPr/>
        </p:nvSpPr>
        <p:spPr>
          <a:xfrm>
            <a:off x="7352908" y="47135"/>
            <a:ext cx="4759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Small filters, Deeper networks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8 layers (</a:t>
            </a:r>
            <a:r>
              <a:rPr lang="en-US" sz="2400" dirty="0" err="1">
                <a:solidFill>
                  <a:srgbClr val="7030A0"/>
                </a:solidFill>
              </a:rPr>
              <a:t>AlexNet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-&gt; 16 - 19 layers (</a:t>
            </a:r>
            <a:r>
              <a:rPr lang="en-US" sz="2400" dirty="0" err="1">
                <a:solidFill>
                  <a:srgbClr val="7030A0"/>
                </a:solidFill>
              </a:rPr>
              <a:t>VGGNet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Only 3x3 CONV stride 1, pad 1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and 2x2 MAX POOL stride 2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98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Szegedy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, Christian, et al. "Going deeper with convolutions." CVPR 2015.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56" y="32366"/>
            <a:ext cx="2709936" cy="633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88" y="990600"/>
            <a:ext cx="6094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“Inception module”: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design a good local network topology and then stack these modules on top of each other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8962915" y="2754982"/>
            <a:ext cx="203147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2" y="2751930"/>
            <a:ext cx="6573625" cy="325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7111738" y="2983582"/>
            <a:ext cx="1851177" cy="9026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6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352800" y="2590801"/>
            <a:ext cx="2438400" cy="190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352800" y="1447800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2700" dirty="0">
                <a:solidFill>
                  <a:srgbClr val="7030A0"/>
                </a:solidFill>
                <a:latin typeface="+mj-lt"/>
              </a:rPr>
              <a:t>Stretch pixels in single column vector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6604000" cy="1676400"/>
          </a:xfrm>
        </p:spPr>
        <p:txBody>
          <a:bodyPr>
            <a:noAutofit/>
          </a:bodyPr>
          <a:lstStyle/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Problems   ?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dirty="0">
                <a:latin typeface="+mj-lt"/>
              </a:rPr>
              <a:t>     </a:t>
            </a:r>
            <a:endParaRPr lang="en-US" b="1" dirty="0">
              <a:latin typeface="+mj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18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9" y="6553202"/>
            <a:ext cx="10284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He et al.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Deep Residual Learning for Image Recognition</a:t>
            </a:r>
            <a:r>
              <a:rPr lang="en-US" sz="1400" dirty="0">
                <a:solidFill>
                  <a:srgbClr val="000000"/>
                </a:solidFill>
              </a:rPr>
              <a:t>, IEEE CVPR 2016.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057368" y="6519446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cs231n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3162" y="0"/>
            <a:ext cx="11782531" cy="9144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51385" y="3066872"/>
            <a:ext cx="1676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128 filters, /2 spatially with stride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1385" y="4611471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3x3 </a:t>
            </a:r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, 64 filters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29247" y="5816027"/>
            <a:ext cx="167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Beginning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conv</a:t>
            </a:r>
            <a:r>
              <a:rPr lang="en-US" sz="1600" dirty="0">
                <a:solidFill>
                  <a:srgbClr val="0000FF"/>
                </a:solidFill>
              </a:rPr>
              <a:t> layer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38674" y="76202"/>
            <a:ext cx="16764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No FC layers</a:t>
            </a:r>
          </a:p>
          <a:p>
            <a:r>
              <a:rPr lang="en-US" sz="1400" dirty="0">
                <a:solidFill>
                  <a:srgbClr val="0000FF"/>
                </a:solidFill>
              </a:rPr>
              <a:t>besides FC</a:t>
            </a:r>
          </a:p>
          <a:p>
            <a:r>
              <a:rPr lang="en-US" sz="1400" dirty="0">
                <a:solidFill>
                  <a:srgbClr val="0000FF"/>
                </a:solidFill>
              </a:rPr>
              <a:t>1000 to output</a:t>
            </a:r>
          </a:p>
          <a:p>
            <a:r>
              <a:rPr lang="en-US" sz="1400" dirty="0">
                <a:solidFill>
                  <a:srgbClr val="0000FF"/>
                </a:solidFill>
              </a:rPr>
              <a:t>Classes </a:t>
            </a:r>
          </a:p>
          <a:p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Global average</a:t>
            </a:r>
          </a:p>
          <a:p>
            <a:r>
              <a:rPr lang="en-US" sz="1400" dirty="0">
                <a:solidFill>
                  <a:srgbClr val="0000FF"/>
                </a:solidFill>
              </a:rPr>
              <a:t>pooling layer</a:t>
            </a:r>
          </a:p>
          <a:p>
            <a:r>
              <a:rPr lang="en-US" sz="1400" dirty="0">
                <a:solidFill>
                  <a:srgbClr val="0000FF"/>
                </a:solidFill>
              </a:rPr>
              <a:t>after last</a:t>
            </a:r>
          </a:p>
          <a:p>
            <a:r>
              <a:rPr lang="en-US" sz="1400" dirty="0" err="1">
                <a:solidFill>
                  <a:srgbClr val="0000FF"/>
                </a:solidFill>
              </a:rPr>
              <a:t>conv</a:t>
            </a:r>
            <a:r>
              <a:rPr lang="en-US" sz="1400" dirty="0">
                <a:solidFill>
                  <a:srgbClr val="0000FF"/>
                </a:solidFill>
              </a:rPr>
              <a:t> layer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588" y="1234911"/>
            <a:ext cx="4624861" cy="465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01" y="76199"/>
            <a:ext cx="1937111" cy="636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10080471" y="4419600"/>
            <a:ext cx="609441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080470" y="3605482"/>
            <a:ext cx="570914" cy="5206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0080471" y="6096002"/>
            <a:ext cx="558203" cy="1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0080471" y="381000"/>
            <a:ext cx="609443" cy="1524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0080471" y="609603"/>
            <a:ext cx="609443" cy="106679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077427A-94E0-4B58-A859-C631994A9106}"/>
              </a:ext>
            </a:extLst>
          </p:cNvPr>
          <p:cNvSpPr/>
          <p:nvPr/>
        </p:nvSpPr>
        <p:spPr>
          <a:xfrm>
            <a:off x="160699" y="848795"/>
            <a:ext cx="386385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Full </a:t>
            </a:r>
            <a:r>
              <a:rPr lang="en-US" sz="2200" dirty="0" err="1">
                <a:solidFill>
                  <a:srgbClr val="0000FF"/>
                </a:solidFill>
              </a:rPr>
              <a:t>ResNet</a:t>
            </a:r>
            <a:r>
              <a:rPr lang="en-US" sz="2200" dirty="0">
                <a:solidFill>
                  <a:srgbClr val="0000FF"/>
                </a:solidFill>
              </a:rPr>
              <a:t> architecture: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Stack residual blocks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Residual block has two 3x3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Periodically, double # of filters and </a:t>
            </a:r>
            <a:r>
              <a:rPr lang="en-US" sz="2000" dirty="0" err="1">
                <a:solidFill>
                  <a:srgbClr val="0000FF"/>
                </a:solidFill>
              </a:rPr>
              <a:t>downsample</a:t>
            </a:r>
            <a:r>
              <a:rPr lang="en-US" sz="2000" dirty="0">
                <a:solidFill>
                  <a:srgbClr val="0000FF"/>
                </a:solidFill>
              </a:rPr>
              <a:t> spatially using stride 2      (/2 in each dimension)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Additional </a:t>
            </a:r>
            <a:r>
              <a:rPr lang="en-US" sz="2000" dirty="0" err="1">
                <a:solidFill>
                  <a:srgbClr val="0000FF"/>
                </a:solidFill>
              </a:rPr>
              <a:t>conv</a:t>
            </a:r>
            <a:r>
              <a:rPr lang="en-US" sz="2000" dirty="0">
                <a:solidFill>
                  <a:srgbClr val="0000FF"/>
                </a:solidFill>
              </a:rPr>
              <a:t> layer at the beginning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No FC layers at the end (only FC 1000 to output classes)</a:t>
            </a:r>
          </a:p>
        </p:txBody>
      </p:sp>
    </p:spTree>
    <p:extLst>
      <p:ext uri="{BB962C8B-B14F-4D97-AF65-F5344CB8AC3E}">
        <p14:creationId xmlns:p14="http://schemas.microsoft.com/office/powerpoint/2010/main" val="3454114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dirty="0"/>
              <a:t>CNN Architectures FOR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3977480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4457673" y="3862908"/>
            <a:ext cx="779231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2715863" y="4484156"/>
            <a:ext cx="4744500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629261" y="5382595"/>
            <a:ext cx="1310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image</a:t>
            </a:r>
          </a:p>
        </p:txBody>
      </p:sp>
      <p:sp>
        <p:nvSpPr>
          <p:cNvPr id="14" name="Parallelogram 13"/>
          <p:cNvSpPr/>
          <p:nvPr/>
        </p:nvSpPr>
        <p:spPr>
          <a:xfrm>
            <a:off x="3611421" y="4568147"/>
            <a:ext cx="2399760" cy="1006284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6011180" y="4586648"/>
            <a:ext cx="1150268" cy="41513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2783672" y="5388281"/>
            <a:ext cx="1116456" cy="64601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393281" y="2033880"/>
            <a:ext cx="138212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6029974" y="1664046"/>
            <a:ext cx="138212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2882096" y="2547529"/>
            <a:ext cx="138212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6237348" y="3550520"/>
            <a:ext cx="779231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3111475" y="4451270"/>
            <a:ext cx="779231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7814" y="2033880"/>
            <a:ext cx="713657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27" name="Up Arrow 26"/>
          <p:cNvSpPr/>
          <p:nvPr/>
        </p:nvSpPr>
        <p:spPr>
          <a:xfrm>
            <a:off x="3400313" y="2431712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4672174" y="1544619"/>
            <a:ext cx="713657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>
            <a:off x="4904673" y="1942450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485238" y="1174785"/>
            <a:ext cx="713657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31" name="Up Arrow 30"/>
          <p:cNvSpPr/>
          <p:nvPr/>
        </p:nvSpPr>
        <p:spPr>
          <a:xfrm>
            <a:off x="6717736" y="1572617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Up Arrow 31"/>
          <p:cNvSpPr/>
          <p:nvPr/>
        </p:nvSpPr>
        <p:spPr>
          <a:xfrm>
            <a:off x="3309177" y="4730209"/>
            <a:ext cx="242253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Up Arrow 32"/>
          <p:cNvSpPr/>
          <p:nvPr/>
        </p:nvSpPr>
        <p:spPr>
          <a:xfrm>
            <a:off x="3309750" y="4231206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Up Arrow 33"/>
          <p:cNvSpPr/>
          <p:nvPr/>
        </p:nvSpPr>
        <p:spPr>
          <a:xfrm>
            <a:off x="4726162" y="4177924"/>
            <a:ext cx="242253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Up Arrow 34"/>
          <p:cNvSpPr/>
          <p:nvPr/>
        </p:nvSpPr>
        <p:spPr>
          <a:xfrm>
            <a:off x="4726162" y="3714473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Up Arrow 35"/>
          <p:cNvSpPr/>
          <p:nvPr/>
        </p:nvSpPr>
        <p:spPr>
          <a:xfrm>
            <a:off x="6469361" y="3833796"/>
            <a:ext cx="242253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Up Arrow 36"/>
          <p:cNvSpPr/>
          <p:nvPr/>
        </p:nvSpPr>
        <p:spPr>
          <a:xfrm>
            <a:off x="6469361" y="3357745"/>
            <a:ext cx="242253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44060" y="4730209"/>
            <a:ext cx="910426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07867" y="3526204"/>
            <a:ext cx="275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Warped image regions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412103" y="2133965"/>
            <a:ext cx="22368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Forward each region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460364" y="1143000"/>
            <a:ext cx="271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Classify regions with </a:t>
            </a:r>
            <a:r>
              <a:rPr lang="en-US" sz="1600" dirty="0"/>
              <a:t>SVMs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002778" y="4730212"/>
            <a:ext cx="2651710" cy="3941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381787" y="4737991"/>
            <a:ext cx="4238468" cy="106805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54485" y="4570518"/>
            <a:ext cx="2541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Region proposals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3949" y="6397825"/>
            <a:ext cx="1188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R. </a:t>
            </a:r>
            <a:r>
              <a:rPr lang="en-US" sz="1400" dirty="0" err="1"/>
              <a:t>Girshick</a:t>
            </a:r>
            <a:r>
              <a:rPr lang="en-US" sz="1400" dirty="0"/>
              <a:t>, J. Donahue, T. Darrell, and J. Malik, </a:t>
            </a:r>
            <a:r>
              <a:rPr lang="en-US" sz="1400" dirty="0">
                <a:hlinkClick r:id="rId4"/>
              </a:rPr>
              <a:t>Rich Feature Hierarchies for Accurate Object Detection and Semantic Segmentation</a:t>
            </a:r>
            <a:r>
              <a:rPr lang="en-US" sz="1400" dirty="0"/>
              <a:t>, CVPR 2014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1828" y="1272022"/>
            <a:ext cx="2133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R. </a:t>
            </a:r>
            <a:r>
              <a:rPr lang="en-US" sz="1600" dirty="0" err="1"/>
              <a:t>Girshick</a:t>
            </a:r>
            <a:endParaRPr lang="en-US" sz="160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832149-0D4D-47A5-89A7-9B5BCB16F4C6}"/>
              </a:ext>
            </a:extLst>
          </p:cNvPr>
          <p:cNvSpPr txBox="1">
            <a:spLocks/>
          </p:cNvSpPr>
          <p:nvPr/>
        </p:nvSpPr>
        <p:spPr>
          <a:xfrm>
            <a:off x="428826" y="0"/>
            <a:ext cx="10058400" cy="118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R-CNN: Region proposals + CNN features</a:t>
            </a:r>
          </a:p>
        </p:txBody>
      </p:sp>
    </p:spTree>
    <p:extLst>
      <p:ext uri="{BB962C8B-B14F-4D97-AF65-F5344CB8AC3E}">
        <p14:creationId xmlns:p14="http://schemas.microsoft.com/office/powerpoint/2010/main" val="199738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9" grpId="0"/>
      <p:bldP spid="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81973" y="6502278"/>
            <a:ext cx="409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arxiv.org</a:t>
            </a:r>
            <a:r>
              <a:rPr lang="en-US" dirty="0">
                <a:hlinkClick r:id="rId3"/>
              </a:rPr>
              <a:t>/pdf/1504.08083.pdf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7883" y="2"/>
            <a:ext cx="11376237" cy="1045029"/>
          </a:xfrm>
        </p:spPr>
        <p:txBody>
          <a:bodyPr>
            <a:normAutofit/>
          </a:bodyPr>
          <a:lstStyle/>
          <a:p>
            <a:r>
              <a:rPr lang="en-US" dirty="0"/>
              <a:t>Fast R-CNN (</a:t>
            </a:r>
            <a:r>
              <a:rPr lang="en-US" dirty="0" err="1"/>
              <a:t>Girshick</a:t>
            </a:r>
            <a:r>
              <a:rPr lang="en-US" dirty="0"/>
              <a:t> ICCV 2015)</a:t>
            </a:r>
          </a:p>
        </p:txBody>
      </p:sp>
      <p:sp>
        <p:nvSpPr>
          <p:cNvPr id="10" name="Parallelogram 9"/>
          <p:cNvSpPr/>
          <p:nvPr/>
        </p:nvSpPr>
        <p:spPr>
          <a:xfrm>
            <a:off x="1403303" y="4709536"/>
            <a:ext cx="6326000" cy="1570151"/>
          </a:xfrm>
          <a:prstGeom prst="parallelogram">
            <a:avLst>
              <a:gd name="adj" fmla="val 92429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Cube 10"/>
          <p:cNvSpPr/>
          <p:nvPr/>
        </p:nvSpPr>
        <p:spPr>
          <a:xfrm>
            <a:off x="2823302" y="3923153"/>
            <a:ext cx="3681025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ConvNet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2823302" y="3374512"/>
            <a:ext cx="3681025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Up Arrow 12"/>
          <p:cNvSpPr/>
          <p:nvPr/>
        </p:nvSpPr>
        <p:spPr>
          <a:xfrm>
            <a:off x="4420037" y="3863718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Parallelogram 13"/>
          <p:cNvSpPr/>
          <p:nvPr/>
        </p:nvSpPr>
        <p:spPr>
          <a:xfrm>
            <a:off x="3160525" y="3484239"/>
            <a:ext cx="1021830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Parallelogram 14"/>
          <p:cNvSpPr/>
          <p:nvPr/>
        </p:nvSpPr>
        <p:spPr>
          <a:xfrm>
            <a:off x="4152900" y="3612255"/>
            <a:ext cx="1163017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Parallelogram 15"/>
          <p:cNvSpPr/>
          <p:nvPr/>
        </p:nvSpPr>
        <p:spPr>
          <a:xfrm>
            <a:off x="5315917" y="3432807"/>
            <a:ext cx="910607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Up Arrow 16"/>
          <p:cNvSpPr/>
          <p:nvPr/>
        </p:nvSpPr>
        <p:spPr>
          <a:xfrm>
            <a:off x="3585102" y="3273930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Up Arrow 17"/>
          <p:cNvSpPr/>
          <p:nvPr/>
        </p:nvSpPr>
        <p:spPr>
          <a:xfrm>
            <a:off x="4590681" y="3385376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Up Arrow 18"/>
          <p:cNvSpPr/>
          <p:nvPr/>
        </p:nvSpPr>
        <p:spPr>
          <a:xfrm>
            <a:off x="5596259" y="3325375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Parallelogram 19"/>
          <p:cNvSpPr/>
          <p:nvPr/>
        </p:nvSpPr>
        <p:spPr>
          <a:xfrm>
            <a:off x="3377894" y="3054488"/>
            <a:ext cx="755707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Parallelogram 20"/>
          <p:cNvSpPr/>
          <p:nvPr/>
        </p:nvSpPr>
        <p:spPr>
          <a:xfrm>
            <a:off x="4440353" y="3109044"/>
            <a:ext cx="755707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Parallelogram 21"/>
          <p:cNvSpPr/>
          <p:nvPr/>
        </p:nvSpPr>
        <p:spPr>
          <a:xfrm>
            <a:off x="5472848" y="3097304"/>
            <a:ext cx="755707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504327" y="4197269"/>
            <a:ext cx="4802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 whole image through </a:t>
            </a:r>
            <a:r>
              <a:rPr lang="en-US" sz="2000" dirty="0" err="1"/>
              <a:t>ConvNet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441796" y="3455022"/>
            <a:ext cx="369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“conv5” feature map of image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68969" y="3672834"/>
            <a:ext cx="179175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6471" y="2959259"/>
            <a:ext cx="242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</a:t>
            </a:r>
            <a:r>
              <a:rPr lang="en-US" sz="2000" dirty="0" err="1">
                <a:solidFill>
                  <a:srgbClr val="000000"/>
                </a:solidFill>
              </a:rPr>
              <a:t>RoI</a:t>
            </a:r>
            <a:r>
              <a:rPr lang="en-US" sz="2000" dirty="0">
                <a:solidFill>
                  <a:srgbClr val="000000"/>
                </a:solidFill>
              </a:rPr>
              <a:t> Pooling” layer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7651" y="1562459"/>
            <a:ext cx="1099981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/>
              <a:t>softmax</a:t>
            </a:r>
            <a:endParaRPr lang="en-US" sz="2000" dirty="0"/>
          </a:p>
        </p:txBody>
      </p:sp>
      <p:sp>
        <p:nvSpPr>
          <p:cNvPr id="28" name="Up Arrow 27"/>
          <p:cNvSpPr/>
          <p:nvPr/>
        </p:nvSpPr>
        <p:spPr>
          <a:xfrm rot="2878159">
            <a:off x="3914269" y="2628377"/>
            <a:ext cx="242316" cy="402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Up Arrow 28"/>
          <p:cNvSpPr/>
          <p:nvPr/>
        </p:nvSpPr>
        <p:spPr>
          <a:xfrm rot="18900000">
            <a:off x="5536365" y="2685650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Up Arrow 29"/>
          <p:cNvSpPr/>
          <p:nvPr/>
        </p:nvSpPr>
        <p:spPr>
          <a:xfrm>
            <a:off x="4633287" y="2733799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TextBox 30"/>
          <p:cNvSpPr txBox="1"/>
          <p:nvPr/>
        </p:nvSpPr>
        <p:spPr>
          <a:xfrm>
            <a:off x="4050890" y="2331237"/>
            <a:ext cx="1525348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FCs</a:t>
            </a:r>
          </a:p>
        </p:txBody>
      </p:sp>
      <p:sp>
        <p:nvSpPr>
          <p:cNvPr id="32" name="Up Arrow 31"/>
          <p:cNvSpPr/>
          <p:nvPr/>
        </p:nvSpPr>
        <p:spPr>
          <a:xfrm rot="18900000">
            <a:off x="4092521" y="2027030"/>
            <a:ext cx="323004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TextBox 32"/>
          <p:cNvSpPr txBox="1"/>
          <p:nvPr/>
        </p:nvSpPr>
        <p:spPr>
          <a:xfrm>
            <a:off x="6502296" y="2305249"/>
            <a:ext cx="2865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Fully-connected layers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7366" y="1625891"/>
            <a:ext cx="2245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Softmax</a:t>
            </a:r>
            <a:r>
              <a:rPr lang="en-US" sz="2000" dirty="0">
                <a:solidFill>
                  <a:srgbClr val="000000"/>
                </a:solidFill>
              </a:rPr>
              <a:t> classifier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7364" y="3455022"/>
            <a:ext cx="1817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Region proposals</a:t>
            </a:r>
          </a:p>
        </p:txBody>
      </p:sp>
      <p:sp>
        <p:nvSpPr>
          <p:cNvPr id="36" name="Up Arrow 35"/>
          <p:cNvSpPr/>
          <p:nvPr/>
        </p:nvSpPr>
        <p:spPr>
          <a:xfrm rot="2700000">
            <a:off x="5185793" y="1974153"/>
            <a:ext cx="242316" cy="402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5266693" y="1577943"/>
            <a:ext cx="931665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Linear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52201" y="1604113"/>
            <a:ext cx="3165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Bounding-box </a:t>
            </a:r>
            <a:r>
              <a:rPr lang="en-US" sz="2000" dirty="0" err="1">
                <a:solidFill>
                  <a:srgbClr val="000000"/>
                </a:solidFill>
              </a:rPr>
              <a:t>regressors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D7-713D-2B42-8590-2BB28473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49" y="3310807"/>
            <a:ext cx="3203560" cy="21212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One network, four losses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2EA57D-FD88-114D-AD64-D4D298F1C1AC}"/>
              </a:ext>
            </a:extLst>
          </p:cNvPr>
          <p:cNvGrpSpPr/>
          <p:nvPr/>
        </p:nvGrpSpPr>
        <p:grpSpPr>
          <a:xfrm>
            <a:off x="2594164" y="930994"/>
            <a:ext cx="7261669" cy="5836938"/>
            <a:chOff x="1091864" y="78549"/>
            <a:chExt cx="8324357" cy="6689383"/>
          </a:xfrm>
        </p:grpSpPr>
        <p:pic>
          <p:nvPicPr>
            <p:cNvPr id="5" name="Picture 95">
              <a:extLst>
                <a:ext uri="{FF2B5EF4-FFF2-40B4-BE49-F238E27FC236}">
                  <a16:creationId xmlns:a16="http://schemas.microsoft.com/office/drawing/2014/main" id="{3D8388CE-FEC6-1043-9E81-5E02E470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491" y="5599983"/>
              <a:ext cx="3724964" cy="116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479A29-4F5B-E345-A498-425C1A4A598D}"/>
                </a:ext>
              </a:extLst>
            </p:cNvPr>
            <p:cNvSpPr txBox="1"/>
            <p:nvPr/>
          </p:nvSpPr>
          <p:spPr bwMode="auto">
            <a:xfrm>
              <a:off x="5247446" y="6410024"/>
              <a:ext cx="1718304" cy="352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F311E2-86A1-3541-8CA4-6F5AF2EE499C}"/>
                </a:ext>
              </a:extLst>
            </p:cNvPr>
            <p:cNvSpPr/>
            <p:nvPr/>
          </p:nvSpPr>
          <p:spPr bwMode="auto">
            <a:xfrm>
              <a:off x="5113738" y="4662748"/>
              <a:ext cx="2539060" cy="1698939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/>
                <a:t>CNN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C6A15DF1-60C5-CF44-8CA7-AF9D96257F2A}"/>
                </a:ext>
              </a:extLst>
            </p:cNvPr>
            <p:cNvSpPr/>
            <p:nvPr/>
          </p:nvSpPr>
          <p:spPr bwMode="auto">
            <a:xfrm>
              <a:off x="6271871" y="4571043"/>
              <a:ext cx="299132" cy="32500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750260-262B-0247-AA48-D8444C0C926B}"/>
                </a:ext>
              </a:extLst>
            </p:cNvPr>
            <p:cNvGrpSpPr/>
            <p:nvPr/>
          </p:nvGrpSpPr>
          <p:grpSpPr>
            <a:xfrm>
              <a:off x="5247112" y="3763949"/>
              <a:ext cx="2617856" cy="821588"/>
              <a:chOff x="4083425" y="2560680"/>
              <a:chExt cx="2539986" cy="797149"/>
            </a:xfrm>
          </p:grpSpPr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3BC71968-4C90-494D-BE2A-F830A1820E8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8" name="AutoShape 3">
                  <a:extLst>
                    <a:ext uri="{FF2B5EF4-FFF2-40B4-BE49-F238E27FC236}">
                      <a16:creationId xmlns:a16="http://schemas.microsoft.com/office/drawing/2014/main" id="{A6B3D077-23B1-6D40-8373-6B595234C4B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79" name="Picture 5">
                  <a:extLst>
                    <a:ext uri="{FF2B5EF4-FFF2-40B4-BE49-F238E27FC236}">
                      <a16:creationId xmlns:a16="http://schemas.microsoft.com/office/drawing/2014/main" id="{0777A0E3-E0D0-E045-8478-B173FEAB8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" name="Freeform 6">
                  <a:extLst>
                    <a:ext uri="{FF2B5EF4-FFF2-40B4-BE49-F238E27FC236}">
                      <a16:creationId xmlns:a16="http://schemas.microsoft.com/office/drawing/2014/main" id="{523D418D-3A9F-1047-81B7-EF4EDC0AF6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20884F7F-E4E5-3844-BDC2-9703688F1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">
                <a:extLst>
                  <a:ext uri="{FF2B5EF4-FFF2-40B4-BE49-F238E27FC236}">
                    <a16:creationId xmlns:a16="http://schemas.microsoft.com/office/drawing/2014/main" id="{7844B8A2-ABFC-2243-8048-E5C9A0F5C7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5" name="AutoShape 9">
                  <a:extLst>
                    <a:ext uri="{FF2B5EF4-FFF2-40B4-BE49-F238E27FC236}">
                      <a16:creationId xmlns:a16="http://schemas.microsoft.com/office/drawing/2014/main" id="{81962062-EC9A-F24F-9558-981F5BA81EE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2">
                  <a:extLst>
                    <a:ext uri="{FF2B5EF4-FFF2-40B4-BE49-F238E27FC236}">
                      <a16:creationId xmlns:a16="http://schemas.microsoft.com/office/drawing/2014/main" id="{381600BE-56F5-8C41-ABB0-E74474F14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44307949-D3A9-2049-AE69-9D00A2593E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7">
                <a:extLst>
                  <a:ext uri="{FF2B5EF4-FFF2-40B4-BE49-F238E27FC236}">
                    <a16:creationId xmlns:a16="http://schemas.microsoft.com/office/drawing/2014/main" id="{94406826-F5FC-014C-9E81-72DF17ABB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2" name="AutoShape 16">
                  <a:extLst>
                    <a:ext uri="{FF2B5EF4-FFF2-40B4-BE49-F238E27FC236}">
                      <a16:creationId xmlns:a16="http://schemas.microsoft.com/office/drawing/2014/main" id="{85544BAD-0C19-074A-BEA9-84EB986F0227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F16AC6AA-C44C-284C-9965-C1DF761F5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1">
                  <a:extLst>
                    <a:ext uri="{FF2B5EF4-FFF2-40B4-BE49-F238E27FC236}">
                      <a16:creationId xmlns:a16="http://schemas.microsoft.com/office/drawing/2014/main" id="{CC573E36-3B81-2E41-9EF1-367BD69881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24">
                <a:extLst>
                  <a:ext uri="{FF2B5EF4-FFF2-40B4-BE49-F238E27FC236}">
                    <a16:creationId xmlns:a16="http://schemas.microsoft.com/office/drawing/2014/main" id="{331DF3DD-0004-2440-90DB-71A689444E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69" name="AutoShape 23">
                  <a:extLst>
                    <a:ext uri="{FF2B5EF4-FFF2-40B4-BE49-F238E27FC236}">
                      <a16:creationId xmlns:a16="http://schemas.microsoft.com/office/drawing/2014/main" id="{BE568EF1-07ED-C848-B765-B4DEE9A293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6">
                  <a:extLst>
                    <a:ext uri="{FF2B5EF4-FFF2-40B4-BE49-F238E27FC236}">
                      <a16:creationId xmlns:a16="http://schemas.microsoft.com/office/drawing/2014/main" id="{F169E7F7-4600-8542-A6FF-9C8E3C4994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8">
                  <a:extLst>
                    <a:ext uri="{FF2B5EF4-FFF2-40B4-BE49-F238E27FC236}">
                      <a16:creationId xmlns:a16="http://schemas.microsoft.com/office/drawing/2014/main" id="{214DFEFA-CB91-4F4A-A3EA-5D2A9DE2AB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09898E-3A05-BA42-97A6-54B95B469D5D}"/>
                </a:ext>
              </a:extLst>
            </p:cNvPr>
            <p:cNvSpPr txBox="1"/>
            <p:nvPr/>
          </p:nvSpPr>
          <p:spPr>
            <a:xfrm>
              <a:off x="7638696" y="3938518"/>
              <a:ext cx="1777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+mj-lt"/>
                </a:rPr>
                <a:t>feature map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021E6CDD-30F9-3F4E-9F2B-5A9C3DB26472}"/>
                </a:ext>
              </a:extLst>
            </p:cNvPr>
            <p:cNvSpPr/>
            <p:nvPr/>
          </p:nvSpPr>
          <p:spPr bwMode="auto">
            <a:xfrm rot="19031080">
              <a:off x="5923174" y="3470174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7DD806-0C82-6A4C-8212-1EADCF654321}"/>
                </a:ext>
              </a:extLst>
            </p:cNvPr>
            <p:cNvSpPr txBox="1"/>
            <p:nvPr/>
          </p:nvSpPr>
          <p:spPr>
            <a:xfrm>
              <a:off x="3446926" y="3510161"/>
              <a:ext cx="2155697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Region Proposal Network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F2C24F-063C-BA42-8992-ED8501ED9DB4}"/>
                </a:ext>
              </a:extLst>
            </p:cNvPr>
            <p:cNvGrpSpPr/>
            <p:nvPr/>
          </p:nvGrpSpPr>
          <p:grpSpPr>
            <a:xfrm>
              <a:off x="3974756" y="2618805"/>
              <a:ext cx="2617856" cy="821588"/>
              <a:chOff x="4083425" y="2560680"/>
              <a:chExt cx="2539986" cy="797149"/>
            </a:xfrm>
          </p:grpSpPr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83CA0A1E-60FD-B34C-9A0E-E913BD2E383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2" name="AutoShape 3">
                  <a:extLst>
                    <a:ext uri="{FF2B5EF4-FFF2-40B4-BE49-F238E27FC236}">
                      <a16:creationId xmlns:a16="http://schemas.microsoft.com/office/drawing/2014/main" id="{CB23FEC7-032B-E749-98FF-19D4AA795E0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9677BD1F-7BE9-9143-8FEB-721A5C72EA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F1EE846-DF4E-5D4E-A225-F6DC95BC4B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10">
                <a:extLst>
                  <a:ext uri="{FF2B5EF4-FFF2-40B4-BE49-F238E27FC236}">
                    <a16:creationId xmlns:a16="http://schemas.microsoft.com/office/drawing/2014/main" id="{D0D99C48-2EEE-9B4A-B229-4E9D1DC779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7" name="AutoShape 9">
                  <a:extLst>
                    <a:ext uri="{FF2B5EF4-FFF2-40B4-BE49-F238E27FC236}">
                      <a16:creationId xmlns:a16="http://schemas.microsoft.com/office/drawing/2014/main" id="{26A6DB45-4609-D247-A0DC-F8B78CA72D7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AA01714A-28BC-8A42-A7D1-4D2E0D463A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2">
                  <a:extLst>
                    <a:ext uri="{FF2B5EF4-FFF2-40B4-BE49-F238E27FC236}">
                      <a16:creationId xmlns:a16="http://schemas.microsoft.com/office/drawing/2014/main" id="{D9DAACF4-EF75-4F46-8888-52F3FB2A06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3">
                  <a:extLst>
                    <a:ext uri="{FF2B5EF4-FFF2-40B4-BE49-F238E27FC236}">
                      <a16:creationId xmlns:a16="http://schemas.microsoft.com/office/drawing/2014/main" id="{2E77938A-DE5E-0C45-94E2-980C977910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4">
                  <a:extLst>
                    <a:ext uri="{FF2B5EF4-FFF2-40B4-BE49-F238E27FC236}">
                      <a16:creationId xmlns:a16="http://schemas.microsoft.com/office/drawing/2014/main" id="{AE88CFED-A0F5-DE44-8FB0-80BD96E574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7">
                <a:extLst>
                  <a:ext uri="{FF2B5EF4-FFF2-40B4-BE49-F238E27FC236}">
                    <a16:creationId xmlns:a16="http://schemas.microsoft.com/office/drawing/2014/main" id="{4FD4C0D0-FE64-6048-A04D-DFF8103259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2" name="AutoShape 16">
                  <a:extLst>
                    <a:ext uri="{FF2B5EF4-FFF2-40B4-BE49-F238E27FC236}">
                      <a16:creationId xmlns:a16="http://schemas.microsoft.com/office/drawing/2014/main" id="{C5D0CA04-B933-4445-8DEC-2B8F1DC85B5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677AF703-637D-4B49-8E03-447311811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C841C5F-8E3D-0B41-9518-96F777959F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AC78CFC1-64EA-9C4C-95ED-B01C9FECDC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B417A69F-F089-2847-9E9F-AA3E1A1973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CE0D5328-CC28-8342-BAAD-EEE246173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7" name="AutoShape 23">
                  <a:extLst>
                    <a:ext uri="{FF2B5EF4-FFF2-40B4-BE49-F238E27FC236}">
                      <a16:creationId xmlns:a16="http://schemas.microsoft.com/office/drawing/2014/main" id="{08CDE2F7-E810-484E-BD8F-FF2D3422C74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BE651E07-1CC8-2B42-89B2-6456B4A76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49256F46-5E95-A848-B266-BF4AD5BA90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7">
                  <a:extLst>
                    <a:ext uri="{FF2B5EF4-FFF2-40B4-BE49-F238E27FC236}">
                      <a16:creationId xmlns:a16="http://schemas.microsoft.com/office/drawing/2014/main" id="{FCF321A7-E871-D24C-9A01-11F10B539A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98FD0206-4E26-B94F-AB53-D64898F525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AF07C1-DA9D-D64B-B518-EDAC6F527B12}"/>
                </a:ext>
              </a:extLst>
            </p:cNvPr>
            <p:cNvSpPr txBox="1"/>
            <p:nvPr/>
          </p:nvSpPr>
          <p:spPr>
            <a:xfrm>
              <a:off x="2841913" y="2689151"/>
              <a:ext cx="177752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proposals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FEC58A-14EF-224A-B243-5BA286CA1C3C}"/>
                </a:ext>
              </a:extLst>
            </p:cNvPr>
            <p:cNvGrpSpPr/>
            <p:nvPr/>
          </p:nvGrpSpPr>
          <p:grpSpPr>
            <a:xfrm>
              <a:off x="5262423" y="1357210"/>
              <a:ext cx="2617856" cy="821588"/>
              <a:chOff x="4083425" y="2560680"/>
              <a:chExt cx="2539986" cy="797149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ED6524F5-B60D-C348-A743-99C63703DA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39" name="AutoShape 3">
                  <a:extLst>
                    <a:ext uri="{FF2B5EF4-FFF2-40B4-BE49-F238E27FC236}">
                      <a16:creationId xmlns:a16="http://schemas.microsoft.com/office/drawing/2014/main" id="{4D4E5A6C-1E50-844F-946B-0DC05324CD5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5">
                  <a:extLst>
                    <a:ext uri="{FF2B5EF4-FFF2-40B4-BE49-F238E27FC236}">
                      <a16:creationId xmlns:a16="http://schemas.microsoft.com/office/drawing/2014/main" id="{EB7B1FEE-E81C-0548-957E-BC465651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82FE5A74-F02E-514F-BDB4-D8E898EEEF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FDF87F44-11EA-D045-93E2-7DBB00B825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10">
                <a:extLst>
                  <a:ext uri="{FF2B5EF4-FFF2-40B4-BE49-F238E27FC236}">
                    <a16:creationId xmlns:a16="http://schemas.microsoft.com/office/drawing/2014/main" id="{6CEDE937-4AE7-C844-A55F-2CB0F39282F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4" name="AutoShape 9">
                  <a:extLst>
                    <a:ext uri="{FF2B5EF4-FFF2-40B4-BE49-F238E27FC236}">
                      <a16:creationId xmlns:a16="http://schemas.microsoft.com/office/drawing/2014/main" id="{9E43B66E-2231-F44E-A9D8-BE206CB6360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5BFACD8F-0203-9D49-B5AD-C2A16A018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A2227336-8394-964D-A8C8-E8CEBC1722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A62023EB-02CF-C345-A6F7-B880809012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DF5656F5-C02B-6F45-9861-C282CEF766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4336C943-10F6-E648-97DE-330211DBEB9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905A636E-4F79-264D-9BAC-0E630B3CB1D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8">
                  <a:extLst>
                    <a:ext uri="{FF2B5EF4-FFF2-40B4-BE49-F238E27FC236}">
                      <a16:creationId xmlns:a16="http://schemas.microsoft.com/office/drawing/2014/main" id="{0F4C8300-89A3-6347-8FBD-0DF594B513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6159FAB6-0623-6648-AC96-A7F20F137D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E6C3DA84-FB33-5947-AD85-8B199B1B98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1">
                  <a:extLst>
                    <a:ext uri="{FF2B5EF4-FFF2-40B4-BE49-F238E27FC236}">
                      <a16:creationId xmlns:a16="http://schemas.microsoft.com/office/drawing/2014/main" id="{76033CAC-40B9-B14D-A7F4-2840F5CE0E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88692EB-813F-5C42-95ED-5C9C773F725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4" name="AutoShape 23">
                  <a:extLst>
                    <a:ext uri="{FF2B5EF4-FFF2-40B4-BE49-F238E27FC236}">
                      <a16:creationId xmlns:a16="http://schemas.microsoft.com/office/drawing/2014/main" id="{4EE7DDE3-6CE6-D244-8550-634BCC05A7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FADD52E-3208-A14C-BF65-F372582A77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E9984D4-8938-C94B-8066-24F188E14F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5EBB2C6-3FA1-6A4B-B426-5DDD8FA30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E6DB2E0-DD33-8B44-87F4-AFC338B459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4EA9D792-C82D-6E4A-8050-87ED7A9372C2}"/>
                </a:ext>
              </a:extLst>
            </p:cNvPr>
            <p:cNvSpPr/>
            <p:nvPr/>
          </p:nvSpPr>
          <p:spPr bwMode="auto">
            <a:xfrm>
              <a:off x="6765411" y="2368128"/>
              <a:ext cx="299132" cy="165346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BB1D9F12-839A-3242-9212-179817FE7EF8}"/>
                </a:ext>
              </a:extLst>
            </p:cNvPr>
            <p:cNvSpPr/>
            <p:nvPr/>
          </p:nvSpPr>
          <p:spPr bwMode="auto">
            <a:xfrm rot="2568920" flipH="1">
              <a:off x="5923174" y="2264676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FDA77708-41B2-CA4A-81E9-E1F2E908D766}"/>
                </a:ext>
              </a:extLst>
            </p:cNvPr>
            <p:cNvSpPr/>
            <p:nvPr/>
          </p:nvSpPr>
          <p:spPr bwMode="auto">
            <a:xfrm>
              <a:off x="6271871" y="1130431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EEF0-D095-CD41-A1F3-78B3F054BCD6}"/>
                </a:ext>
              </a:extLst>
            </p:cNvPr>
            <p:cNvSpPr txBox="1"/>
            <p:nvPr/>
          </p:nvSpPr>
          <p:spPr>
            <a:xfrm>
              <a:off x="7146140" y="1764451"/>
              <a:ext cx="1889810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RoI</a:t>
              </a:r>
              <a:r>
                <a:rPr lang="en-US" sz="1600" dirty="0">
                  <a:latin typeface="+mj-lt"/>
                </a:rPr>
                <a:t> pooling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054C8B-6531-B44A-8E88-2444AE958B99}"/>
                </a:ext>
              </a:extLst>
            </p:cNvPr>
            <p:cNvSpPr txBox="1"/>
            <p:nvPr/>
          </p:nvSpPr>
          <p:spPr>
            <a:xfrm>
              <a:off x="3796241" y="7854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Classification  loss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9CFA2E2-DCA1-2C44-AB1F-44D3C5881DB8}"/>
                </a:ext>
              </a:extLst>
            </p:cNvPr>
            <p:cNvSpPr txBox="1"/>
            <p:nvPr/>
          </p:nvSpPr>
          <p:spPr>
            <a:xfrm>
              <a:off x="7106456" y="81921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Bounding-box regression loss</a:t>
              </a:r>
            </a:p>
          </p:txBody>
        </p:sp>
        <p:sp>
          <p:nvSpPr>
            <p:cNvPr id="84" name="Up Arrow 83">
              <a:extLst>
                <a:ext uri="{FF2B5EF4-FFF2-40B4-BE49-F238E27FC236}">
                  <a16:creationId xmlns:a16="http://schemas.microsoft.com/office/drawing/2014/main" id="{B6165A12-7E81-234A-A823-9FE945799251}"/>
                </a:ext>
              </a:extLst>
            </p:cNvPr>
            <p:cNvSpPr/>
            <p:nvPr/>
          </p:nvSpPr>
          <p:spPr bwMode="auto">
            <a:xfrm rot="18900000">
              <a:off x="5854876" y="564225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5" name="Up Arrow 84">
              <a:extLst>
                <a:ext uri="{FF2B5EF4-FFF2-40B4-BE49-F238E27FC236}">
                  <a16:creationId xmlns:a16="http://schemas.microsoft.com/office/drawing/2014/main" id="{50D1DBFA-13A7-EF41-8C23-E6EC4E52171B}"/>
                </a:ext>
              </a:extLst>
            </p:cNvPr>
            <p:cNvSpPr/>
            <p:nvPr/>
          </p:nvSpPr>
          <p:spPr bwMode="auto">
            <a:xfrm rot="2700000">
              <a:off x="6640832" y="564226"/>
              <a:ext cx="299132" cy="51254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27A0F8-3B32-C440-9E4D-B89009DCD6AA}"/>
                </a:ext>
              </a:extLst>
            </p:cNvPr>
            <p:cNvSpPr txBox="1"/>
            <p:nvPr/>
          </p:nvSpPr>
          <p:spPr>
            <a:xfrm>
              <a:off x="6231297" y="806804"/>
              <a:ext cx="446901" cy="38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0509D3-BB8F-DA4E-B82B-AEDFAD57FEBB}"/>
                </a:ext>
              </a:extLst>
            </p:cNvPr>
            <p:cNvSpPr txBox="1"/>
            <p:nvPr/>
          </p:nvSpPr>
          <p:spPr>
            <a:xfrm>
              <a:off x="1091864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Classification  loss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033195-09E6-F841-9F29-89A60F0DAB5E}"/>
                </a:ext>
              </a:extLst>
            </p:cNvPr>
            <p:cNvSpPr txBox="1"/>
            <p:nvPr/>
          </p:nvSpPr>
          <p:spPr>
            <a:xfrm>
              <a:off x="3216359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Bounding-box regression loss</a:t>
              </a:r>
            </a:p>
          </p:txBody>
        </p:sp>
        <p:sp>
          <p:nvSpPr>
            <p:cNvPr id="89" name="Up Arrow 88">
              <a:extLst>
                <a:ext uri="{FF2B5EF4-FFF2-40B4-BE49-F238E27FC236}">
                  <a16:creationId xmlns:a16="http://schemas.microsoft.com/office/drawing/2014/main" id="{9917B107-20F9-194F-B5DA-BE114F47CD24}"/>
                </a:ext>
              </a:extLst>
            </p:cNvPr>
            <p:cNvSpPr/>
            <p:nvPr/>
          </p:nvSpPr>
          <p:spPr bwMode="auto">
            <a:xfrm rot="18900000">
              <a:off x="2994886" y="2146213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90" name="Up Arrow 89">
              <a:extLst>
                <a:ext uri="{FF2B5EF4-FFF2-40B4-BE49-F238E27FC236}">
                  <a16:creationId xmlns:a16="http://schemas.microsoft.com/office/drawing/2014/main" id="{F9EFA8BC-9000-4A40-89FE-8A199462533A}"/>
                </a:ext>
              </a:extLst>
            </p:cNvPr>
            <p:cNvSpPr/>
            <p:nvPr/>
          </p:nvSpPr>
          <p:spPr bwMode="auto">
            <a:xfrm>
              <a:off x="3926566" y="2099386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B3FE7A7-190F-D24A-A47D-4F86FBFFD99D}"/>
              </a:ext>
            </a:extLst>
          </p:cNvPr>
          <p:cNvSpPr txBox="1"/>
          <p:nvPr/>
        </p:nvSpPr>
        <p:spPr>
          <a:xfrm>
            <a:off x="1512497" y="6550226"/>
            <a:ext cx="2235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r>
              <a:rPr lang="en-US" sz="1400" dirty="0"/>
              <a:t>, K. He</a:t>
            </a: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83D0908B-DAE3-467C-A3BA-2E935DA1E0E0}"/>
              </a:ext>
            </a:extLst>
          </p:cNvPr>
          <p:cNvSpPr txBox="1">
            <a:spLocks/>
          </p:cNvSpPr>
          <p:nvPr/>
        </p:nvSpPr>
        <p:spPr>
          <a:xfrm>
            <a:off x="149333" y="2"/>
            <a:ext cx="11808912" cy="1059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Fast</a:t>
            </a:r>
            <a:r>
              <a:rPr lang="en-US" b="1"/>
              <a:t>er</a:t>
            </a:r>
            <a:r>
              <a:rPr lang="en-US"/>
              <a:t> R-CNN (Ren et al. NIPS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90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1" y="2"/>
            <a:ext cx="11835736" cy="986971"/>
          </a:xfrm>
        </p:spPr>
        <p:txBody>
          <a:bodyPr/>
          <a:lstStyle/>
          <a:p>
            <a:r>
              <a:rPr lang="en-US" dirty="0"/>
              <a:t>You Only Look Once (YOLO)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8" y="4368822"/>
            <a:ext cx="3966206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89" y="6535711"/>
            <a:ext cx="8300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Redmon</a:t>
            </a:r>
            <a:r>
              <a:rPr lang="en-US" sz="1400" dirty="0"/>
              <a:t> et al.  You only look once: Unified, real-time object detection. CVPR 2016.</a:t>
            </a:r>
          </a:p>
        </p:txBody>
      </p:sp>
      <p:sp>
        <p:nvSpPr>
          <p:cNvPr id="9" name="Rectangle 8"/>
          <p:cNvSpPr/>
          <p:nvPr/>
        </p:nvSpPr>
        <p:spPr>
          <a:xfrm>
            <a:off x="5046409" y="4753474"/>
            <a:ext cx="1983102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89" y="796708"/>
            <a:ext cx="12188825" cy="4690618"/>
            <a:chOff x="0" y="1075399"/>
            <a:chExt cx="12188825" cy="44571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10280"/>
            <a:stretch/>
          </p:blipFill>
          <p:spPr>
            <a:xfrm>
              <a:off x="0" y="1075399"/>
              <a:ext cx="12188825" cy="42355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4719790"/>
              <a:ext cx="3966206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44821" y="5085970"/>
              <a:ext cx="1983102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279835"/>
            <a:ext cx="12188825" cy="455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7384491-6BD0-455D-9418-69F5031B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414" y="747271"/>
            <a:ext cx="8103900" cy="1494393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rgbClr val="FF0000"/>
              </a:solidFill>
            </a:endParaRPr>
          </a:p>
          <a:p>
            <a:r>
              <a:rPr lang="en-US" sz="4000" dirty="0">
                <a:solidFill>
                  <a:srgbClr val="FF0000"/>
                </a:solidFill>
              </a:rPr>
              <a:t>Very efficient but lower accuracy</a:t>
            </a:r>
          </a:p>
        </p:txBody>
      </p:sp>
    </p:spTree>
    <p:extLst>
      <p:ext uri="{BB962C8B-B14F-4D97-AF65-F5344CB8AC3E}">
        <p14:creationId xmlns:p14="http://schemas.microsoft.com/office/powerpoint/2010/main" val="6233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dirty="0"/>
              <a:t>CNN Architectures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1199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80651" y="6532992"/>
            <a:ext cx="2003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Slide credit: cs231n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8" y="6336684"/>
            <a:ext cx="10430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Long et al. Fully Convolutional Networks for Semantic Segmentation, CVPR 2015</a:t>
            </a:r>
          </a:p>
          <a:p>
            <a:r>
              <a:rPr lang="en-US" sz="1400" dirty="0"/>
              <a:t>Noh et al. Learning </a:t>
            </a:r>
            <a:r>
              <a:rPr lang="en-US" sz="1400" dirty="0" err="1"/>
              <a:t>Deconvolution</a:t>
            </a:r>
            <a:r>
              <a:rPr lang="en-US" sz="1400" dirty="0"/>
              <a:t> Network for Semantic Segmentation, ICCV 2015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4936" y="1508031"/>
            <a:ext cx="6094413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Design network as a bunch of convolutional layers, with </a:t>
            </a:r>
            <a:r>
              <a:rPr lang="en-US" sz="2000" b="1" dirty="0" err="1">
                <a:solidFill>
                  <a:srgbClr val="FF0000"/>
                </a:solidFill>
              </a:rPr>
              <a:t>downsampling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>
                <a:solidFill>
                  <a:srgbClr val="0000FF"/>
                </a:solidFill>
              </a:rPr>
              <a:t>upsampling</a:t>
            </a:r>
            <a:r>
              <a:rPr lang="en-US" sz="2000" b="1" dirty="0"/>
              <a:t> </a:t>
            </a:r>
            <a:r>
              <a:rPr lang="en-US" sz="2000" dirty="0"/>
              <a:t>inside the network!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81" y="1600364"/>
            <a:ext cx="2593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Downsampling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Pooling, </a:t>
            </a:r>
            <a:r>
              <a:rPr lang="en-US" sz="2000" dirty="0" err="1">
                <a:solidFill>
                  <a:srgbClr val="FF0000"/>
                </a:solidFill>
              </a:rPr>
              <a:t>strided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76378" y="1491511"/>
            <a:ext cx="29880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FF"/>
                </a:solidFill>
              </a:rPr>
              <a:t>Upsampling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Unpooling</a:t>
            </a:r>
            <a:r>
              <a:rPr lang="en-US" sz="2000" dirty="0">
                <a:solidFill>
                  <a:srgbClr val="0000FF"/>
                </a:solidFill>
              </a:rPr>
              <a:t> or </a:t>
            </a:r>
            <a:r>
              <a:rPr lang="en-US" sz="2000" dirty="0" err="1">
                <a:solidFill>
                  <a:srgbClr val="0000FF"/>
                </a:solidFill>
              </a:rPr>
              <a:t>strided</a:t>
            </a:r>
            <a:r>
              <a:rPr lang="en-US" sz="2000" dirty="0">
                <a:solidFill>
                  <a:srgbClr val="0000FF"/>
                </a:solidFill>
              </a:rPr>
              <a:t> transpose convolution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89" y="2856447"/>
            <a:ext cx="3327741" cy="2869590"/>
            <a:chOff x="0" y="2522625"/>
            <a:chExt cx="2496456" cy="2397718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22625"/>
              <a:ext cx="2286000" cy="2197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169882" y="4531214"/>
              <a:ext cx="326574" cy="389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210" y="2821267"/>
            <a:ext cx="3047206" cy="289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077805" y="2839776"/>
            <a:ext cx="6098575" cy="2547037"/>
            <a:chOff x="2728668" y="2418868"/>
            <a:chExt cx="4575123" cy="2128205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1" y="2418868"/>
              <a:ext cx="4572000" cy="2128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2728668" y="3043526"/>
              <a:ext cx="326574" cy="1020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A7D08C1-38ED-40A1-AFC0-68AAB01B2134}"/>
              </a:ext>
            </a:extLst>
          </p:cNvPr>
          <p:cNvSpPr txBox="1">
            <a:spLocks/>
          </p:cNvSpPr>
          <p:nvPr/>
        </p:nvSpPr>
        <p:spPr>
          <a:xfrm>
            <a:off x="62677" y="55212"/>
            <a:ext cx="12041339" cy="1015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Semantic Segmentation: Fully Convolutional</a:t>
            </a:r>
          </a:p>
        </p:txBody>
      </p:sp>
    </p:spTree>
    <p:extLst>
      <p:ext uri="{BB962C8B-B14F-4D97-AF65-F5344CB8AC3E}">
        <p14:creationId xmlns:p14="http://schemas.microsoft.com/office/powerpoint/2010/main" val="33323931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953C06-9828-C44F-A98A-BBE3DBE0D4A9}"/>
              </a:ext>
            </a:extLst>
          </p:cNvPr>
          <p:cNvSpPr txBox="1">
            <a:spLocks/>
          </p:cNvSpPr>
          <p:nvPr/>
        </p:nvSpPr>
        <p:spPr bwMode="auto">
          <a:xfrm>
            <a:off x="1753732" y="914400"/>
            <a:ext cx="876071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62768-B23B-5A4D-B9AC-C019EC613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45" y="820132"/>
            <a:ext cx="7824078" cy="51811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2E92D-8ACC-6A42-AF24-F5C58B2BF505}"/>
              </a:ext>
            </a:extLst>
          </p:cNvPr>
          <p:cNvSpPr txBox="1"/>
          <p:nvPr/>
        </p:nvSpPr>
        <p:spPr>
          <a:xfrm>
            <a:off x="1753732" y="6135472"/>
            <a:ext cx="876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O. </a:t>
            </a:r>
            <a:r>
              <a:rPr lang="en-US" dirty="0" err="1"/>
              <a:t>Ronneberger</a:t>
            </a:r>
            <a:r>
              <a:rPr lang="en-US" dirty="0"/>
              <a:t>, P. Fischer, T. </a:t>
            </a:r>
            <a:r>
              <a:rPr lang="en-US" dirty="0" err="1"/>
              <a:t>Brox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U-Net: Convolutional Networks for Biomedical Image Segmentation</a:t>
            </a:r>
            <a:r>
              <a:rPr lang="en-US" dirty="0"/>
              <a:t>, MICCAI 2015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CC2921-5ECC-4270-94DF-431DCBD4ADD1}"/>
              </a:ext>
            </a:extLst>
          </p:cNvPr>
          <p:cNvSpPr txBox="1">
            <a:spLocks/>
          </p:cNvSpPr>
          <p:nvPr/>
        </p:nvSpPr>
        <p:spPr>
          <a:xfrm>
            <a:off x="181773" y="0"/>
            <a:ext cx="10512862" cy="110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4124452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3B5B6-5C11-8147-8686-5BDCD2E96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3" y="1272377"/>
            <a:ext cx="11483269" cy="335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41B3-9D42-FD42-A0E4-41D9C08702FC}"/>
              </a:ext>
            </a:extLst>
          </p:cNvPr>
          <p:cNvSpPr txBox="1"/>
          <p:nvPr/>
        </p:nvSpPr>
        <p:spPr>
          <a:xfrm>
            <a:off x="1753732" y="6135472"/>
            <a:ext cx="876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V. </a:t>
            </a:r>
            <a:r>
              <a:rPr lang="en-US" dirty="0" err="1"/>
              <a:t>Badrinarayanan</a:t>
            </a:r>
            <a:r>
              <a:rPr lang="en-US" dirty="0"/>
              <a:t>, A. Kendall and R. </a:t>
            </a:r>
            <a:r>
              <a:rPr lang="en-US" dirty="0" err="1"/>
              <a:t>Cipolla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SegNet: A Deep Convolutional Encoder-Decoder Architecture for Image Segmentation</a:t>
            </a:r>
            <a:r>
              <a:rPr lang="en-US" dirty="0"/>
              <a:t>, PAMI 2017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4A52-33DF-A842-9785-33BF8A0D99D7}"/>
              </a:ext>
            </a:extLst>
          </p:cNvPr>
          <p:cNvSpPr txBox="1"/>
          <p:nvPr/>
        </p:nvSpPr>
        <p:spPr>
          <a:xfrm>
            <a:off x="4267679" y="5012707"/>
            <a:ext cx="365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Drop the FC layers, </a:t>
            </a:r>
            <a:br>
              <a:rPr lang="en-US" dirty="0"/>
            </a:br>
            <a:r>
              <a:rPr lang="en-US" dirty="0"/>
              <a:t>get better results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60E8C2-D275-4D85-A3AB-550628906B5F}"/>
              </a:ext>
            </a:extLst>
          </p:cNvPr>
          <p:cNvSpPr txBox="1">
            <a:spLocks/>
          </p:cNvSpPr>
          <p:nvPr/>
        </p:nvSpPr>
        <p:spPr>
          <a:xfrm>
            <a:off x="181773" y="0"/>
            <a:ext cx="10512862" cy="110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SegNet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3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352800" y="2590801"/>
            <a:ext cx="2438400" cy="190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6604000" cy="1676400"/>
          </a:xfrm>
        </p:spPr>
        <p:txBody>
          <a:bodyPr>
            <a:noAutofit/>
          </a:bodyPr>
          <a:lstStyle/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Problems: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dirty="0">
                <a:latin typeface="+mj-lt"/>
              </a:rPr>
              <a:t>     </a:t>
            </a:r>
            <a:r>
              <a:rPr lang="en-US" b="1" dirty="0">
                <a:latin typeface="+mj-lt"/>
              </a:rPr>
              <a:t>High dimensionality</a:t>
            </a: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b="1" dirty="0">
                <a:latin typeface="+mj-lt"/>
              </a:rPr>
              <a:t>     Local relationship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945DC2-7CE2-4DC7-94ED-16D7AD6D1497}"/>
              </a:ext>
            </a:extLst>
          </p:cNvPr>
          <p:cNvSpPr txBox="1">
            <a:spLocks/>
          </p:cNvSpPr>
          <p:nvPr/>
        </p:nvSpPr>
        <p:spPr bwMode="auto">
          <a:xfrm>
            <a:off x="3352800" y="1447800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2700" dirty="0">
                <a:solidFill>
                  <a:srgbClr val="7030A0"/>
                </a:solidFill>
                <a:latin typeface="+mj-lt"/>
              </a:rPr>
              <a:t>Stretch pixels in single column vector</a:t>
            </a:r>
          </a:p>
        </p:txBody>
      </p:sp>
    </p:spTree>
    <p:extLst>
      <p:ext uri="{BB962C8B-B14F-4D97-AF65-F5344CB8AC3E}">
        <p14:creationId xmlns:p14="http://schemas.microsoft.com/office/powerpoint/2010/main" val="1052126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7004" y="87086"/>
            <a:ext cx="11874871" cy="943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Instance Segmentation: Mask R-CNN (He et al. ICCV 2017)</a:t>
            </a:r>
          </a:p>
        </p:txBody>
      </p:sp>
      <p:sp>
        <p:nvSpPr>
          <p:cNvPr id="6" name="Rectangle 5"/>
          <p:cNvSpPr/>
          <p:nvPr/>
        </p:nvSpPr>
        <p:spPr>
          <a:xfrm>
            <a:off x="8883" y="6489589"/>
            <a:ext cx="769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 et al. Mask R-CNN, ICCV 2017. </a:t>
            </a:r>
            <a:r>
              <a:rPr lang="en-US" dirty="0">
                <a:hlinkClick r:id="rId3"/>
              </a:rPr>
              <a:t>https://arxiv.org/pdf/1703.06870.pdf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7" y="5355771"/>
            <a:ext cx="2282988" cy="104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8595" y="4958958"/>
            <a:ext cx="11637863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Mask R-CNN - </a:t>
            </a:r>
            <a:r>
              <a:rPr lang="en-US" dirty="0">
                <a:solidFill>
                  <a:srgbClr val="0000FF"/>
                </a:solidFill>
              </a:rPr>
              <a:t>extends Faster R-CNN by adding a branch for predicting an object mask in parallel with the existing branch for bounding box recognition</a:t>
            </a:r>
            <a:r>
              <a:rPr lang="en-US" sz="2800" dirty="0">
                <a:solidFill>
                  <a:srgbClr val="000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97C33"/>
                </a:solidFill>
              </a:rPr>
              <a:t>Mask R-CNN is simple to train and adds only a small overhead to Faster R-CNN, running at 5 fps.</a:t>
            </a:r>
          </a:p>
        </p:txBody>
      </p:sp>
      <p:pic>
        <p:nvPicPr>
          <p:cNvPr id="14338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28" y="1144329"/>
            <a:ext cx="11579384" cy="365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33922" y="1279489"/>
            <a:ext cx="4517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Classification Scores: C</a:t>
            </a:r>
          </a:p>
          <a:p>
            <a:r>
              <a:rPr lang="en-US" dirty="0"/>
              <a:t>Box coordinates (per class): 4 * C</a:t>
            </a:r>
          </a:p>
        </p:txBody>
      </p:sp>
    </p:spTree>
    <p:extLst>
      <p:ext uri="{BB962C8B-B14F-4D97-AF65-F5344CB8AC3E}">
        <p14:creationId xmlns:p14="http://schemas.microsoft.com/office/powerpoint/2010/main" val="28955069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dirty="0"/>
              <a:t>CNN Architectures FOR GENERATIVE TASKS</a:t>
            </a:r>
          </a:p>
        </p:txBody>
      </p:sp>
    </p:spTree>
    <p:extLst>
      <p:ext uri="{BB962C8B-B14F-4D97-AF65-F5344CB8AC3E}">
        <p14:creationId xmlns:p14="http://schemas.microsoft.com/office/powerpoint/2010/main" val="5429845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1086" y="914400"/>
            <a:ext cx="11728514" cy="55757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2930" y="1111577"/>
            <a:ext cx="12957144" cy="5105400"/>
            <a:chOff x="1765042" y="2664796"/>
            <a:chExt cx="10420684" cy="355145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042" y="2664796"/>
              <a:ext cx="8388894" cy="355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096000" y="5657478"/>
              <a:ext cx="6089726" cy="558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649827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/>
              <a:t>Ian </a:t>
            </a:r>
            <a:r>
              <a:rPr lang="en-US" sz="1400" b="0" dirty="0" err="1"/>
              <a:t>Goodfellow</a:t>
            </a:r>
            <a:r>
              <a:rPr lang="en-US" sz="1400" b="0" dirty="0"/>
              <a:t> et al., “Generative Adversarial Nets”, NIPS 2014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5582" y="6498277"/>
            <a:ext cx="4083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/>
              <a:t>Fake and real images copyright Emily Denton et al. 2015.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53684" y="6511925"/>
            <a:ext cx="2320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/>
              <a:t>Credit: cs231n, Stanford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D137D5-66DC-4843-872B-A7254767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441436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2BB-F569-5143-955A-89DDD03E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Image-to-image translation: Pix2Pix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52CDDB-6658-9B4A-8F16-2C50A83EE843}"/>
              </a:ext>
            </a:extLst>
          </p:cNvPr>
          <p:cNvSpPr txBox="1">
            <a:spLocks/>
          </p:cNvSpPr>
          <p:nvPr/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09218-4C38-42D3-A6C5-9F95402A7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EDDC792-3041-47D3-80A2-2A495F8F028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914400"/>
            <a:ext cx="10363199" cy="586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BAE85B-1987-4D81-A2A5-696D89B3222D}"/>
              </a:ext>
            </a:extLst>
          </p:cNvPr>
          <p:cNvSpPr txBox="1">
            <a:spLocks/>
          </p:cNvSpPr>
          <p:nvPr/>
        </p:nvSpPr>
        <p:spPr>
          <a:xfrm>
            <a:off x="914400" y="76200"/>
            <a:ext cx="10363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Image-to-image translation: Pix2Pix</a:t>
            </a:r>
          </a:p>
        </p:txBody>
      </p:sp>
    </p:spTree>
    <p:extLst>
      <p:ext uri="{BB962C8B-B14F-4D97-AF65-F5344CB8AC3E}">
        <p14:creationId xmlns:p14="http://schemas.microsoft.com/office/powerpoint/2010/main" val="14793718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301798" y="15326"/>
            <a:ext cx="1097280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Image-to-Image Translation: Cycle GAN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09600" y="1167897"/>
            <a:ext cx="10972800" cy="495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650"/>
              </a:spcBef>
              <a:buClrTx/>
              <a:buFontTx/>
              <a:buNone/>
            </a:pPr>
            <a:endParaRPr lang="en-US" sz="3200" dirty="0">
              <a:latin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648" y="6483963"/>
            <a:ext cx="9238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https://hardikbansal.github.io/CycleGANBlog/</a:t>
            </a:r>
          </a:p>
        </p:txBody>
      </p:sp>
      <p:pic>
        <p:nvPicPr>
          <p:cNvPr id="5122" name="Picture 2" descr="https://hardikbansal.github.io/CycleGANBlog/images/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" y="934752"/>
            <a:ext cx="6766560" cy="33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hardikbansal.github.io/CycleGANBlog/images/model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34" y="3293652"/>
            <a:ext cx="6858000" cy="352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00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63" y="69852"/>
            <a:ext cx="10058400" cy="11744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Acknowledgement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70" y="1152406"/>
            <a:ext cx="10877202" cy="5090547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Thanks to the following courses and corresponding researchers for making their teaching/research material online</a:t>
            </a:r>
            <a:endParaRPr lang="en-US" sz="2400" dirty="0">
              <a:solidFill>
                <a:srgbClr val="0000FF"/>
              </a:solidFill>
            </a:endParaRP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Convolutional Neural Networks for Visual Recognition,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Deep Learning, Stanford University	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University of Illinois at Urbana-Champaign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Carnegie Mellon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Natural Language Processing with Deep Learning,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Ismini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Lourentzou</a:t>
            </a:r>
            <a:endParaRPr lang="en-US" sz="2400" dirty="0">
              <a:solidFill>
                <a:srgbClr val="0000FF"/>
              </a:solidFill>
            </a:endParaRP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UIUC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And Many More Publicly Available Resources ......</a:t>
            </a:r>
          </a:p>
        </p:txBody>
      </p:sp>
    </p:spTree>
    <p:extLst>
      <p:ext uri="{BB962C8B-B14F-4D97-AF65-F5344CB8AC3E}">
        <p14:creationId xmlns:p14="http://schemas.microsoft.com/office/powerpoint/2010/main" val="4223597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52713" cy="72669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9951" y="6521942"/>
            <a:ext cx="532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Image Source: http://pluspng.com/best-of-luck-png-5072.html</a:t>
            </a:r>
          </a:p>
        </p:txBody>
      </p:sp>
      <p:pic>
        <p:nvPicPr>
          <p:cNvPr id="1028" name="Picture 4" descr="Good luck of luck thumbs up clipart - Best Of Luc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24" y="1615904"/>
            <a:ext cx="5023450" cy="42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D25288-D04E-45EB-8024-8E36865A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564" y="506877"/>
            <a:ext cx="3355942" cy="8252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3338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6604000" cy="1676400"/>
          </a:xfrm>
        </p:spPr>
        <p:txBody>
          <a:bodyPr>
            <a:noAutofit/>
          </a:bodyPr>
          <a:lstStyle/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Problems: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dirty="0">
                <a:latin typeface="+mj-lt"/>
              </a:rPr>
              <a:t>     </a:t>
            </a:r>
            <a:r>
              <a:rPr lang="en-US" b="1" dirty="0">
                <a:latin typeface="+mj-lt"/>
              </a:rPr>
              <a:t>High dimensionality</a:t>
            </a:r>
          </a:p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b="1" dirty="0">
                <a:latin typeface="+mj-lt"/>
              </a:rPr>
              <a:t>     Local relationship</a:t>
            </a:r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9728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Multi-layer Neural Network &amp; Image</a:t>
            </a:r>
            <a:endParaRPr lang="en-US" altLang="en-US" sz="36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914400"/>
            <a:ext cx="2743199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352800" y="2590801"/>
            <a:ext cx="2438400" cy="190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0" y="4572000"/>
            <a:ext cx="6705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Solution   ?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+mj-lt"/>
              </a:rPr>
              <a:t>  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142F61-1C7E-4C33-A559-91AAFF3FAF55}"/>
              </a:ext>
            </a:extLst>
          </p:cNvPr>
          <p:cNvSpPr txBox="1">
            <a:spLocks/>
          </p:cNvSpPr>
          <p:nvPr/>
        </p:nvSpPr>
        <p:spPr bwMode="auto">
          <a:xfrm>
            <a:off x="3352800" y="1447800"/>
            <a:ext cx="264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Aft>
                <a:spcPts val="1200"/>
              </a:spcAft>
              <a:buNone/>
              <a:defRPr/>
            </a:pPr>
            <a:r>
              <a:rPr lang="en-US" sz="2700" dirty="0">
                <a:solidFill>
                  <a:srgbClr val="7030A0"/>
                </a:solidFill>
                <a:latin typeface="+mj-lt"/>
              </a:rPr>
              <a:t>Stretch pixels in single column vector</a:t>
            </a:r>
          </a:p>
        </p:txBody>
      </p:sp>
    </p:spTree>
    <p:extLst>
      <p:ext uri="{BB962C8B-B14F-4D97-AF65-F5344CB8AC3E}">
        <p14:creationId xmlns:p14="http://schemas.microsoft.com/office/powerpoint/2010/main" val="2818245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1132</TotalTime>
  <Words>3679</Words>
  <Application>Microsoft Office PowerPoint</Application>
  <PresentationFormat>Widescreen</PresentationFormat>
  <Paragraphs>851</Paragraphs>
  <Slides>86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.AppleSystemUIFont</vt:lpstr>
      <vt:lpstr>AppleColorEmoji</vt:lpstr>
      <vt:lpstr>Arial</vt:lpstr>
      <vt:lpstr>Calibri</vt:lpstr>
      <vt:lpstr>Cambria Math</vt:lpstr>
      <vt:lpstr>Myriad Pro</vt:lpstr>
      <vt:lpstr>Rockwell</vt:lpstr>
      <vt:lpstr>Rockwell Condensed</vt:lpstr>
      <vt:lpstr>Symbol</vt:lpstr>
      <vt:lpstr>Times New Roman</vt:lpstr>
      <vt:lpstr>Wingdings</vt:lpstr>
      <vt:lpstr>Wood Type</vt:lpstr>
      <vt:lpstr>1_Wood Type</vt:lpstr>
      <vt:lpstr>Convolutional Neural Network </vt:lpstr>
      <vt:lpstr>PowerPoint Presentation</vt:lpstr>
      <vt:lpstr>Outline</vt:lpstr>
      <vt:lpstr>PowerPoint Presentation</vt:lpstr>
      <vt:lpstr>Multi-layer Neural Network &amp; Image</vt:lpstr>
      <vt:lpstr>Multi-layer Neural Network &amp; Image</vt:lpstr>
      <vt:lpstr>Multi-layer Neural Network &amp; Image</vt:lpstr>
      <vt:lpstr>Multi-layer Neural Network &amp; Image</vt:lpstr>
      <vt:lpstr>Multi-layer Neural Network &amp; Image</vt:lpstr>
      <vt:lpstr>Multi-layer Neural Network &amp; Image</vt:lpstr>
      <vt:lpstr>Convolutional Neural Networks</vt:lpstr>
      <vt:lpstr>CNN: Local Connectivity</vt:lpstr>
      <vt:lpstr>CNN: Local Connectivity</vt:lpstr>
      <vt:lpstr>CNN: Local Connectivity</vt:lpstr>
      <vt:lpstr>PowerPoint Presentation</vt:lpstr>
      <vt:lpstr>PowerPoint Presentation</vt:lpstr>
      <vt:lpstr>PowerPoint Presentation</vt:lpstr>
      <vt:lpstr>Convolutional Neural Networks</vt:lpstr>
      <vt:lpstr>Layers used to build ConvNets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 and traditional feature extraction</vt:lpstr>
      <vt:lpstr>PowerPoint Presentation</vt:lpstr>
      <vt:lpstr>PowerPoint Presentation</vt:lpstr>
      <vt:lpstr>PowerPoint Presentation</vt:lpstr>
      <vt:lpstr>Convolutional Layer</vt:lpstr>
      <vt:lpstr>Convolutional Layer</vt:lpstr>
      <vt:lpstr>Convolutional Layer</vt:lpstr>
      <vt:lpstr>Convolutional Layer</vt:lpstr>
      <vt:lpstr>Multilayer Convolution</vt:lpstr>
      <vt:lpstr>Any Convolution Layer</vt:lpstr>
      <vt:lpstr>A closer look at spatial dimensions</vt:lpstr>
      <vt:lpstr>A closer look at spatial dimensions</vt:lpstr>
      <vt:lpstr>PowerPoint Presentation</vt:lpstr>
      <vt:lpstr>PowerPoint Presentation</vt:lpstr>
      <vt:lpstr>Pooling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Classification/Loss Layer</vt:lpstr>
      <vt:lpstr>Summary: CNN pipeline</vt:lpstr>
      <vt:lpstr>Summary: CNN pipeline</vt:lpstr>
      <vt:lpstr>Summary: CNN pipeline</vt:lpstr>
      <vt:lpstr>Summary: CNN pipeline</vt:lpstr>
      <vt:lpstr>ImageNet Challenge</vt:lpstr>
      <vt:lpstr>ImageNet Challenge</vt:lpstr>
      <vt:lpstr>Progress on ImageNet Challenge</vt:lpstr>
      <vt:lpstr>Progress on ImageNet Challenge</vt:lpstr>
      <vt:lpstr>CNN Architectures FOR CLASSIFICATION</vt:lpstr>
      <vt:lpstr>AlexNet</vt:lpstr>
      <vt:lpstr>VGGNet</vt:lpstr>
      <vt:lpstr>GoogLeNet</vt:lpstr>
      <vt:lpstr>ResNet</vt:lpstr>
      <vt:lpstr>CNN Architectures FOR OBJECT RECOGNITION</vt:lpstr>
      <vt:lpstr>PowerPoint Presentation</vt:lpstr>
      <vt:lpstr>Fast R-CNN (Girshick ICCV 2015)</vt:lpstr>
      <vt:lpstr>One network, four losses</vt:lpstr>
      <vt:lpstr>You Only Look Once (YOLO)</vt:lpstr>
      <vt:lpstr>CNN Architectures FOR SEGMENTATION</vt:lpstr>
      <vt:lpstr>PowerPoint Presentation</vt:lpstr>
      <vt:lpstr>PowerPoint Presentation</vt:lpstr>
      <vt:lpstr>PowerPoint Presentation</vt:lpstr>
      <vt:lpstr>PowerPoint Presentation</vt:lpstr>
      <vt:lpstr>CNN Architectures FOR GENERATIVE TASKS</vt:lpstr>
      <vt:lpstr>Generative adversarial networks</vt:lpstr>
      <vt:lpstr>Image-to-image translation: Pix2Pix</vt:lpstr>
      <vt:lpstr>Image-to-Image Translation: Cycle GAN</vt:lpstr>
      <vt:lpstr>Acknowledgement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Windows User</dc:creator>
  <cp:lastModifiedBy>Shiv Ram Dubey</cp:lastModifiedBy>
  <cp:revision>205</cp:revision>
  <dcterms:created xsi:type="dcterms:W3CDTF">2019-08-25T04:20:17Z</dcterms:created>
  <dcterms:modified xsi:type="dcterms:W3CDTF">2024-07-12T01:10:43Z</dcterms:modified>
</cp:coreProperties>
</file>